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39"/>
  </p:notesMasterIdLst>
  <p:sldIdLst>
    <p:sldId id="256" r:id="rId5"/>
    <p:sldId id="257" r:id="rId6"/>
    <p:sldId id="311" r:id="rId7"/>
    <p:sldId id="258" r:id="rId8"/>
    <p:sldId id="293" r:id="rId9"/>
    <p:sldId id="274" r:id="rId10"/>
    <p:sldId id="294" r:id="rId11"/>
    <p:sldId id="295" r:id="rId12"/>
    <p:sldId id="310" r:id="rId13"/>
    <p:sldId id="259" r:id="rId14"/>
    <p:sldId id="260" r:id="rId15"/>
    <p:sldId id="261" r:id="rId16"/>
    <p:sldId id="296" r:id="rId17"/>
    <p:sldId id="271" r:id="rId18"/>
    <p:sldId id="272" r:id="rId19"/>
    <p:sldId id="297" r:id="rId20"/>
    <p:sldId id="298" r:id="rId21"/>
    <p:sldId id="276" r:id="rId22"/>
    <p:sldId id="279" r:id="rId23"/>
    <p:sldId id="277" r:id="rId24"/>
    <p:sldId id="301" r:id="rId25"/>
    <p:sldId id="280" r:id="rId26"/>
    <p:sldId id="288" r:id="rId27"/>
    <p:sldId id="289" r:id="rId28"/>
    <p:sldId id="262" r:id="rId29"/>
    <p:sldId id="263" r:id="rId30"/>
    <p:sldId id="286" r:id="rId31"/>
    <p:sldId id="290" r:id="rId32"/>
    <p:sldId id="264" r:id="rId33"/>
    <p:sldId id="265" r:id="rId34"/>
    <p:sldId id="309" r:id="rId35"/>
    <p:sldId id="266" r:id="rId36"/>
    <p:sldId id="267" r:id="rId37"/>
    <p:sldId id="318" r:id="rId38"/>
  </p:sldIdLst>
  <p:sldSz cx="12192000" cy="6858000"/>
  <p:notesSz cx="6858000" cy="9144000"/>
  <p:embeddedFontLst>
    <p:embeddedFont>
      <p:font typeface="Arial Black" panose="020B0A04020102020204" pitchFamily="34" charset="0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Georgia" panose="02040502050405020303" pitchFamily="18" charset="0"/>
      <p:regular r:id="rId50"/>
      <p:bold r:id="rId51"/>
      <p:italic r:id="rId52"/>
      <p:boldItalic r:id="rId53"/>
    </p:embeddedFont>
    <p:embeddedFont>
      <p:font typeface="Helvetica Neue Light" panose="020B0604020202020204" charset="0"/>
      <p:regular r:id="rId54"/>
      <p:bold r:id="rId55"/>
      <p:italic r:id="rId56"/>
      <p:boldItalic r:id="rId57"/>
    </p:embeddedFont>
    <p:embeddedFont>
      <p:font typeface="Helvetica Neue Light" panose="020B0604020202020204" charset="0"/>
      <p:regular r:id="rId54"/>
      <p:bold r:id="rId55"/>
      <p:italic r:id="rId56"/>
      <p:boldItalic r:id="rId57"/>
    </p:embeddedFont>
    <p:embeddedFont>
      <p:font typeface="IBM Plex Sans" panose="020B0503050203000203" pitchFamily="34" charset="0"/>
      <p:regular r:id="rId58"/>
      <p:bold r:id="rId59"/>
      <p:italic r:id="rId60"/>
      <p:boldItalic r:id="rId61"/>
    </p:embeddedFont>
    <p:embeddedFont>
      <p:font typeface="Lucida Sans" panose="020B0602030504020204" pitchFamily="34" charset="0"/>
      <p:regular r:id="rId62"/>
      <p:bold r:id="rId63"/>
      <p:italic r:id="rId64"/>
      <p:boldItalic r:id="rId65"/>
    </p:embeddedFont>
    <p:embeddedFont>
      <p:font typeface="Roboto" panose="02000000000000000000" pitchFamily="2" charset="0"/>
      <p:regular r:id="rId66"/>
      <p:bold r:id="rId67"/>
      <p:italic r:id="rId68"/>
      <p:boldItalic r:id="rId69"/>
    </p:embeddedFont>
    <p:embeddedFont>
      <p:font typeface="Source Sans Pro Light" panose="020B0403030403020204" pitchFamily="34" charset="0"/>
      <p:regular r:id="rId70"/>
      <p:italic r:id="rId71"/>
    </p:embeddedFont>
    <p:embeddedFont>
      <p:font typeface="Trebuchet MS" panose="020B0603020202020204" pitchFamily="34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4286"/>
  </p:normalViewPr>
  <p:slideViewPr>
    <p:cSldViewPr snapToGrid="0">
      <p:cViewPr varScale="1">
        <p:scale>
          <a:sx n="80" d="100"/>
          <a:sy n="80" d="100"/>
        </p:scale>
        <p:origin x="36" y="3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4017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63" Type="http://schemas.openxmlformats.org/officeDocument/2006/relationships/font" Target="fonts/font24.fntdata"/><Relationship Id="rId68" Type="http://schemas.openxmlformats.org/officeDocument/2006/relationships/font" Target="fonts/font29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font" Target="fonts/font27.fntdata"/><Relationship Id="rId74" Type="http://schemas.openxmlformats.org/officeDocument/2006/relationships/font" Target="fonts/font35.fntdata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2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font" Target="fonts/font30.fntdata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72" Type="http://schemas.openxmlformats.org/officeDocument/2006/relationships/font" Target="fonts/font3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font" Target="fonts/font28.fntdata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font" Target="fonts/font31.fntdata"/><Relationship Id="rId75" Type="http://schemas.openxmlformats.org/officeDocument/2006/relationships/font" Target="fonts/font3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73" Type="http://schemas.openxmlformats.org/officeDocument/2006/relationships/font" Target="fonts/font34.fntdata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notesMaster" Target="notesMasters/notesMaster1.xml"/><Relationship Id="rId34" Type="http://schemas.openxmlformats.org/officeDocument/2006/relationships/slide" Target="slides/slide30.xml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font" Target="fonts/font3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percomputing_Spinup.git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Linux kernel is the main component of a Linux operating system (OS) and is the core interface between a computer’s hardware and its processes. It communicates between the 2, managing resources as efficiently as possible.</a:t>
            </a:r>
            <a:endParaRPr dirty="0"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e963ece7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Red Had Enterprise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Software- und System-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Entwicklung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 (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Software and Systems Development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)</a:t>
            </a:r>
            <a:endParaRPr dirty="0"/>
          </a:p>
        </p:txBody>
      </p:sp>
      <p:sp>
        <p:nvSpPr>
          <p:cNvPr id="130" name="Google Shape;130;gee963ece7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that Linux is open source</a:t>
            </a:r>
            <a:endParaRPr dirty="0"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-l : </a:t>
            </a:r>
            <a:r>
              <a:rPr lang="en-US" b="0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Displays the mode, number of links, owner, group, size (in bytes), and time of last modification for each file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-L: Lists the file or directory contents that the link references. This is the default action.</a:t>
            </a:r>
            <a:endParaRPr dirty="0"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208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D9BD21-8DDE-D8A5-7D0C-099E9F2DA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Home: Good for ‘can’t lose’ files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projects: good for storing scripts, self-installed software, some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scratch- no backed up! highly performant- good for jobs with lots of I/O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4953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have them do echo $USER </a:t>
            </a:r>
            <a:endParaRPr dirty="0"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9918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ps</a:t>
            </a:r>
            <a:r>
              <a:rPr lang="en-US" dirty="0"/>
              <a:t> lists current running processes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Pipes:	| sends output of one command to another  command</a:t>
            </a:r>
            <a:endParaRPr lang="en-US"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2" name="Google Shape;41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cd /projects/$USER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pwd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cd ~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mkdir</a:t>
            </a:r>
            <a:r>
              <a:rPr lang="en-US" dirty="0"/>
              <a:t> demo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mv demo /projects/$USER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rmdir</a:t>
            </a:r>
            <a:r>
              <a:rPr lang="en-US" dirty="0"/>
              <a:t> /projects/$USER/demo</a:t>
            </a:r>
            <a:endParaRPr dirty="0"/>
          </a:p>
        </p:txBody>
      </p:sp>
      <p:sp>
        <p:nvSpPr>
          <p:cNvPr id="395" name="Google Shape;3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407B55-57F4-0FAD-EEF0-EBDDF637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solidFill>
                  <a:srgbClr val="4472C4"/>
                </a:solidFill>
                <a:latin typeface="Source Sans Pro Light" panose="020F0302020204030204" pitchFamily="34" charset="0"/>
                <a:ea typeface="Consolas"/>
                <a:cs typeface="Source Sans Pro Light" panose="020F0302020204030204" pitchFamily="34" charset="0"/>
                <a:sym typeface="Consolas"/>
              </a:rPr>
              <a:t>git clone </a:t>
            </a:r>
            <a:r>
              <a:rPr lang="en-US" sz="1200" dirty="0">
                <a:solidFill>
                  <a:srgbClr val="4472C4"/>
                </a:solidFill>
                <a:uFill>
                  <a:noFill/>
                </a:uFill>
                <a:latin typeface="Source Sans Pro Light" panose="020F0302020204030204" pitchFamily="34" charset="0"/>
                <a:ea typeface="Consolas"/>
                <a:cs typeface="Source Sans Pro Light" panose="020F0302020204030204" pitchFamily="34" charset="0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https://github.com/ResearchComputing/Supercomputing_Spinup.git</a:t>
            </a:r>
            <a:endParaRPr lang="en-US" sz="1200" dirty="0">
              <a:solidFill>
                <a:srgbClr val="4472C4"/>
              </a:solidFill>
              <a:latin typeface="Source Sans Pro Light" panose="020F0302020204030204" pitchFamily="34" charset="0"/>
              <a:ea typeface="Consolas"/>
              <a:cs typeface="Source Sans Pro Light" panose="020F0302020204030204" pitchFamily="34" charset="0"/>
              <a:sym typeface="Consolas"/>
            </a:endParaRP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bad4e6e7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DC6EEC-510F-A405-1C45-DFF11B1ED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 /scratch/alpine/$USER/</a:t>
            </a:r>
            <a:r>
              <a:rPr lang="en-US" dirty="0" err="1"/>
              <a:t>Supercomputing_Spinup</a:t>
            </a:r>
            <a:r>
              <a:rPr lang="en-US" dirty="0"/>
              <a:t>/</a:t>
            </a:r>
            <a:r>
              <a:rPr lang="en-US" dirty="0" err="1"/>
              <a:t>linux_bash_spinup</a:t>
            </a:r>
            <a:r>
              <a:rPr lang="en-US" dirty="0"/>
              <a:t>/scripts</a:t>
            </a:r>
          </a:p>
          <a:p>
            <a:r>
              <a:rPr lang="en-US" dirty="0"/>
              <a:t>cat test.sh</a:t>
            </a:r>
          </a:p>
          <a:p>
            <a:r>
              <a:rPr lang="pt-BR" dirty="0" err="1"/>
              <a:t>tail</a:t>
            </a:r>
            <a:r>
              <a:rPr lang="pt-BR" dirty="0"/>
              <a:t> -n 3 local_vs_global.sh (</a:t>
            </a:r>
            <a:r>
              <a:rPr lang="pt-BR" dirty="0" err="1"/>
              <a:t>ten</a:t>
            </a:r>
            <a:r>
              <a:rPr lang="pt-BR" dirty="0"/>
              <a:t> </a:t>
            </a:r>
            <a:r>
              <a:rPr lang="pt-BR" dirty="0" err="1"/>
              <a:t>lines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default)</a:t>
            </a:r>
          </a:p>
          <a:p>
            <a:r>
              <a:rPr lang="pt-BR" dirty="0" err="1"/>
              <a:t>wc</a:t>
            </a:r>
            <a:r>
              <a:rPr lang="pt-BR" dirty="0"/>
              <a:t>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case_example.sh (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lines,words,bytes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)</a:t>
            </a:r>
            <a:endParaRPr lang="pt-BR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 Means directory, - means file</a:t>
            </a:r>
            <a:endParaRPr dirty="0"/>
          </a:p>
        </p:txBody>
      </p:sp>
      <p:sp>
        <p:nvSpPr>
          <p:cNvPr id="492" name="Google Shape;49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have a newer mac and you’re working in the terminal, you might notice it’ll show you a message about </a:t>
            </a:r>
            <a:r>
              <a:rPr lang="en-US" dirty="0" err="1"/>
              <a:t>zsh</a:t>
            </a:r>
            <a:r>
              <a:rPr lang="en-US" dirty="0"/>
              <a:t> being the default shell</a:t>
            </a:r>
            <a:endParaRPr dirty="0"/>
          </a:p>
        </p:txBody>
      </p:sp>
      <p:sp>
        <p:nvSpPr>
          <p:cNvPr id="214" name="Google Shape;2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hello.sh</a:t>
            </a:r>
            <a:r>
              <a:rPr lang="en-US" dirty="0"/>
              <a:t> file you </a:t>
            </a:r>
            <a:r>
              <a:rPr lang="en-US" dirty="0" err="1"/>
              <a:t>chmod’d</a:t>
            </a:r>
            <a:r>
              <a:rPr lang="en-US" dirty="0"/>
              <a:t> was a bash shell script.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implies that the Bash script is running in a separate independent shell. This separate shell terminates at the end of the script, leaving the parent shell, the shell we’re in, unaffected.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pwd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echo $$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PID OF CURRENT PROCESS</a:t>
            </a:r>
            <a:endParaRPr dirty="0"/>
          </a:p>
        </p:txBody>
      </p:sp>
      <p:sp>
        <p:nvSpPr>
          <p:cNvPr id="220" name="Google Shape;2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16D61-F809-30B2-BFFD-1185867EA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point out can also run with bash &lt;script name&gt;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cd /scratch/alpine/trha5176/</a:t>
            </a:r>
            <a:r>
              <a:rPr lang="en-US" dirty="0" err="1"/>
              <a:t>Supercomputing_Spinup</a:t>
            </a:r>
            <a:r>
              <a:rPr lang="en-US" dirty="0"/>
              <a:t>/</a:t>
            </a:r>
            <a:r>
              <a:rPr lang="en-US" dirty="0" err="1"/>
              <a:t>linux_bash_spinup</a:t>
            </a:r>
            <a:r>
              <a:rPr lang="en-US" dirty="0"/>
              <a:t>/scripts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less hello_world.txt (q)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cat hello.sh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./ hello.sh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chmod u+x hello.sh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./ hello.sh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1" name="Google Shape;51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ebd7ada7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47E731-6B88-69ED-81B5-B232DA2C5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4bc19b7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1c4bc19b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38290D-5493-F816-9B50-88A96F0FB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nano hello_world.txt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ctrl-o, ctrl-x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bash hello.sh</a:t>
            </a:r>
          </a:p>
        </p:txBody>
      </p:sp>
      <p:sp>
        <p:nvSpPr>
          <p:cNvPr id="511" name="Google Shape;51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5171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gave you the example of $USER being an environmental variable- it’s a variable stored in the system that’s there every time you login, no matter whether you’re on a compute node or the login node.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Variables that you set in your shell or shell script, on the other hand, are examples of local variables.  Local variables are those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whose scope is within the function where it is declared( can be accessed within the declared block or function in the program)</a:t>
            </a:r>
            <a:endParaRPr dirty="0"/>
          </a:p>
        </p:txBody>
      </p:sp>
      <p:sp>
        <p:nvSpPr>
          <p:cNvPr id="242" name="Google Shape;2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nano variables_scope.sh (ctrl x)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 –l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dirty="0" err="1"/>
              <a:t>u+x</a:t>
            </a:r>
            <a:r>
              <a:rPr lang="en-US" dirty="0"/>
              <a:t> variables_scope.sh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./variables_scope.sh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4920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C774C7-3DD9-44A3-D412-31571CB5B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https://curc.readthedocs.io/en/latest/access/logging-in.html</a:t>
            </a:r>
            <a:endParaRPr dirty="0"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173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6596D-D084-9CA3-6B1E-EBF953007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99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tty - teletypewriter</a:t>
            </a:r>
            <a:endParaRPr/>
          </a:p>
        </p:txBody>
      </p:sp>
      <p:sp>
        <p:nvSpPr>
          <p:cNvPr id="176" name="Google Shape;1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1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Supercomputing_Spin_Up_Spring_2022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ResearchComputing/Supercomputing_Spinu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Supercomputing_Spinup.git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sk.cyberinfrastructure.org/c/rmacc/6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colorado.libcal.com/calendar/events/commercialcloud" TargetMode="External"/><Relationship Id="rId3" Type="http://schemas.openxmlformats.org/officeDocument/2006/relationships/hyperlink" Target="http://curc.readthedocs.io/" TargetMode="External"/><Relationship Id="rId7" Type="http://schemas.openxmlformats.org/officeDocument/2006/relationships/hyperlink" Target="https://colorado.libcal.com/calendar/events/ondemand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orado.libcal.com/calendar/events/alpallocations" TargetMode="External"/><Relationship Id="rId5" Type="http://schemas.openxmlformats.org/officeDocument/2006/relationships/hyperlink" Target="https://colorado.libcal.com/calendar/events/supercomputingpt2" TargetMode="External"/><Relationship Id="rId10" Type="http://schemas.openxmlformats.org/officeDocument/2006/relationships/hyperlink" Target="https://www.colorado.edu/crdds/events#drop_in_consultations-89" TargetMode="External"/><Relationship Id="rId4" Type="http://schemas.openxmlformats.org/officeDocument/2006/relationships/hyperlink" Target="https://www.colorado.edu/crdds/" TargetMode="External"/><Relationship Id="rId9" Type="http://schemas.openxmlformats.org/officeDocument/2006/relationships/hyperlink" Target="mailto:rc-help@colorado.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tty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ndemand-rmacc.rc.colorado.edu/" TargetMode="External"/><Relationship Id="rId5" Type="http://schemas.openxmlformats.org/officeDocument/2006/relationships/hyperlink" Target="https://ondemand.rc.colorado.edu/" TargetMode="External"/><Relationship Id="rId4" Type="http://schemas.openxmlformats.org/officeDocument/2006/relationships/hyperlink" Target="https://gitforwindows.or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ccess/logging-in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1915" y="0"/>
            <a:ext cx="12557879" cy="68649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ctrTitle"/>
          </p:nvPr>
        </p:nvSpPr>
        <p:spPr>
          <a:xfrm>
            <a:off x="1524000" y="1731963"/>
            <a:ext cx="91440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Black"/>
              <a:buNone/>
            </a:pPr>
            <a:r>
              <a:rPr lang="en-US" b="1">
                <a:solidFill>
                  <a:schemeClr val="lt1"/>
                </a:solidFill>
              </a:rPr>
              <a:t>Research Computing Supercomputing </a:t>
            </a:r>
            <a:br>
              <a:rPr lang="en-US" b="1">
                <a:solidFill>
                  <a:schemeClr val="lt1"/>
                </a:solidFill>
              </a:rPr>
            </a:br>
            <a:r>
              <a:rPr lang="en-US" b="1">
                <a:solidFill>
                  <a:schemeClr val="lt1"/>
                </a:solidFill>
              </a:rPr>
              <a:t>Spin Up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3D6A23-1C31-8C56-4147-A061872A754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C57C4D-DDD7-7FDD-1C94-1ED3C5E820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SC Spinup 1 -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A1047-B44D-D441-2663-FC88F7BAA1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878687" y="406560"/>
            <a:ext cx="4785206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What is Linux?</a:t>
            </a:r>
            <a:endParaRPr dirty="0"/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1026200" y="1490875"/>
            <a:ext cx="10272900" cy="22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270" marR="0" lvl="0" indent="-242570" algn="l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Part of the Unix-like family of operating systems.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Started in early ‘90s by Linus Torvalds.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Typically refers only to the kernel with software from the GNU project and elsewhere layered on top to form a complete OS. Most is open source</a:t>
            </a:r>
            <a:r>
              <a:rPr lang="en-US" sz="25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3275" y="944750"/>
            <a:ext cx="1079649" cy="128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/>
          <p:nvPr/>
        </p:nvSpPr>
        <p:spPr>
          <a:xfrm>
            <a:off x="2510700" y="4585840"/>
            <a:ext cx="6896400" cy="4950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OS Kernel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2510700" y="4026565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4270000" y="4026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6016175" y="4026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7762350" y="4026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2510713" y="5145115"/>
            <a:ext cx="6896400" cy="4950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Hardware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D226C4-0F94-D91A-E30C-56A614CECDD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878687" y="406560"/>
            <a:ext cx="47853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What is Linux?</a:t>
            </a:r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1026211" y="1490885"/>
            <a:ext cx="9961500" cy="1348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457200" marR="63500" lvl="0" indent="-390525" algn="just" rtl="0"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Several distributions are available from enterprise-grade, like RHEL or SUSE, to more consumer-focused, like Ubuntu.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457200" marR="63500" lvl="0" indent="-390525" algn="just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Runs on everything from embedded systems to  supercomputers.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600" y="3232159"/>
            <a:ext cx="851750" cy="8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911" y="3266258"/>
            <a:ext cx="783550" cy="78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1213" y="3266246"/>
            <a:ext cx="783574" cy="78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8775" y="3266264"/>
            <a:ext cx="851750" cy="84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/>
          <p:nvPr/>
        </p:nvSpPr>
        <p:spPr>
          <a:xfrm>
            <a:off x="2510700" y="4839840"/>
            <a:ext cx="6896400" cy="4950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OS Kernel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2510700" y="4280565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4270000" y="4280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6016175" y="4280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7762350" y="4280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2510713" y="5399115"/>
            <a:ext cx="6896400" cy="4950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Hardware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B192F1-3F5F-4D88-B78E-A72568CE8D8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53010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Why Use Linux?</a:t>
            </a:r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1026211" y="1560329"/>
            <a:ext cx="10107000" cy="253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270" marR="5080" lvl="0" indent="-242570" algn="l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Default operating system on virtually all HPC systems and the foundation for many business services globally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Extremely flexible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Fast and powerful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Many tools for software development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270" marR="479425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You can get started with a few basic commands and  build from there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D65C0-D4A7-59F6-5005-407D1DA62A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878687" y="398236"/>
            <a:ext cx="9648064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Anatomy of a Linux command</a:t>
            </a:r>
            <a:endParaRPr dirty="0"/>
          </a:p>
        </p:txBody>
      </p:sp>
      <p:sp>
        <p:nvSpPr>
          <p:cNvPr id="153" name="Google Shape;153;p1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D65C0-D4A7-59F6-5005-407D1DA62A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4F414-447F-A6E8-3721-57372EAC180F}"/>
              </a:ext>
            </a:extLst>
          </p:cNvPr>
          <p:cNvSpPr txBox="1"/>
          <p:nvPr/>
        </p:nvSpPr>
        <p:spPr>
          <a:xfrm>
            <a:off x="784159" y="1521083"/>
            <a:ext cx="106236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command [flags] [target(s)]</a:t>
            </a:r>
          </a:p>
          <a:p>
            <a:pPr>
              <a:buClr>
                <a:srgbClr val="CEB97C"/>
              </a:buClr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>
              <a:buClr>
                <a:srgbClr val="CEB97C"/>
              </a:buClr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ls –l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myworkdir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/</a:t>
            </a:r>
          </a:p>
          <a:p>
            <a:pPr lvl="1">
              <a:buClr>
                <a:srgbClr val="CEB97C"/>
              </a:buClr>
            </a:pPr>
            <a:endParaRPr lang="en-US" sz="2800" dirty="0"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457200" lvl="1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Case is important!</a:t>
            </a:r>
          </a:p>
          <a:p>
            <a:pPr marL="457200" lvl="1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Help on commands is available through the “man” command (short for manual)</a:t>
            </a:r>
          </a:p>
          <a:p>
            <a:pPr marL="457200" lvl="1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lvl="5">
              <a:buClr>
                <a:srgbClr val="CEB97C"/>
              </a:buClr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man ls</a:t>
            </a:r>
          </a:p>
          <a:p>
            <a:pPr marL="457200" lvl="8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141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68088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The Linux Filesystem</a:t>
            </a:r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253" name="Google Shape;253;p28"/>
          <p:cNvSpPr txBox="1"/>
          <p:nvPr/>
        </p:nvSpPr>
        <p:spPr>
          <a:xfrm>
            <a:off x="964343" y="1088134"/>
            <a:ext cx="9989100" cy="4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System of arranging files on disk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508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Consists of directories (folders) that can contain files or directories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Levels in full paths separated by forward slashes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:</a:t>
            </a:r>
            <a:endParaRPr sz="25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523875" marR="0" lvl="1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e.g.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/home/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/scripts/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analyze_data.sh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Case-sensitive; spaces in names discouraged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Some shorthand: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.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(the current directory)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..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(the directory one level above)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~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(home directory)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-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(previous directory, when used with </a:t>
            </a:r>
            <a:r>
              <a:rPr lang="en-US" sz="24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cd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B27BAE-03FC-3448-D9C0-7AF576A98A6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/>
        </p:nvSpPr>
        <p:spPr>
          <a:xfrm>
            <a:off x="878686" y="482920"/>
            <a:ext cx="3477600" cy="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Filesystem</a:t>
            </a:r>
            <a:endParaRPr sz="49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9"/>
          <p:cNvSpPr/>
          <p:nvPr/>
        </p:nvSpPr>
        <p:spPr>
          <a:xfrm>
            <a:off x="1655330" y="1390860"/>
            <a:ext cx="0" cy="298687"/>
          </a:xfrm>
          <a:custGeom>
            <a:avLst/>
            <a:gdLst/>
            <a:ahLst/>
            <a:cxnLst/>
            <a:rect l="l" t="t" r="r" b="b"/>
            <a:pathLst>
              <a:path w="120000" h="338455" extrusionOk="0">
                <a:moveTo>
                  <a:pt x="0" y="0"/>
                </a:moveTo>
                <a:lnTo>
                  <a:pt x="0" y="338216"/>
                </a:lnTo>
              </a:path>
            </a:pathLst>
          </a:custGeom>
          <a:noFill/>
          <a:ln w="4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3247160" y="1417123"/>
            <a:ext cx="0" cy="272348"/>
          </a:xfrm>
          <a:custGeom>
            <a:avLst/>
            <a:gdLst/>
            <a:ahLst/>
            <a:cxnLst/>
            <a:rect l="l" t="t" r="r" b="b"/>
            <a:pathLst>
              <a:path w="120000" h="308610" extrusionOk="0">
                <a:moveTo>
                  <a:pt x="0" y="0"/>
                </a:moveTo>
                <a:lnTo>
                  <a:pt x="0" y="308451"/>
                </a:lnTo>
              </a:path>
            </a:pathLst>
          </a:custGeom>
          <a:noFill/>
          <a:ln w="47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9"/>
          <p:cNvSpPr/>
          <p:nvPr/>
        </p:nvSpPr>
        <p:spPr>
          <a:xfrm>
            <a:off x="3247160" y="1983441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47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3247160" y="2596963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47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5622638" y="1983441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9"/>
          <p:cNvSpPr/>
          <p:nvPr/>
        </p:nvSpPr>
        <p:spPr>
          <a:xfrm>
            <a:off x="5622638" y="2596963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9"/>
          <p:cNvSpPr/>
          <p:nvPr/>
        </p:nvSpPr>
        <p:spPr>
          <a:xfrm>
            <a:off x="5622638" y="3210485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9"/>
          <p:cNvSpPr/>
          <p:nvPr/>
        </p:nvSpPr>
        <p:spPr>
          <a:xfrm>
            <a:off x="5622638" y="3824007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9"/>
          <p:cNvSpPr/>
          <p:nvPr/>
        </p:nvSpPr>
        <p:spPr>
          <a:xfrm>
            <a:off x="5622638" y="4437530"/>
            <a:ext cx="0" cy="434861"/>
          </a:xfrm>
          <a:custGeom>
            <a:avLst/>
            <a:gdLst/>
            <a:ahLst/>
            <a:cxnLst/>
            <a:rect l="l" t="t" r="r" b="b"/>
            <a:pathLst>
              <a:path w="120000" h="492760" extrusionOk="0">
                <a:moveTo>
                  <a:pt x="0" y="0"/>
                </a:moveTo>
                <a:lnTo>
                  <a:pt x="0" y="492578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9"/>
          <p:cNvSpPr/>
          <p:nvPr/>
        </p:nvSpPr>
        <p:spPr>
          <a:xfrm>
            <a:off x="5274989" y="933823"/>
            <a:ext cx="626100" cy="511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5156970" y="959971"/>
            <a:ext cx="656700" cy="537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5391725" y="949698"/>
            <a:ext cx="496610" cy="418609"/>
          </a:xfrm>
          <a:custGeom>
            <a:avLst/>
            <a:gdLst/>
            <a:ahLst/>
            <a:cxnLst/>
            <a:rect l="l" t="t" r="r" b="b"/>
            <a:pathLst>
              <a:path w="409575" h="474344" extrusionOk="0">
                <a:moveTo>
                  <a:pt x="0" y="474027"/>
                </a:moveTo>
                <a:lnTo>
                  <a:pt x="409575" y="474027"/>
                </a:lnTo>
                <a:lnTo>
                  <a:pt x="409575" y="0"/>
                </a:lnTo>
                <a:lnTo>
                  <a:pt x="0" y="0"/>
                </a:lnTo>
                <a:lnTo>
                  <a:pt x="0" y="4740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5391725" y="949699"/>
            <a:ext cx="496610" cy="418609"/>
          </a:xfrm>
          <a:custGeom>
            <a:avLst/>
            <a:gdLst/>
            <a:ahLst/>
            <a:cxnLst/>
            <a:rect l="l" t="t" r="r" b="b"/>
            <a:pathLst>
              <a:path w="409575" h="474344" extrusionOk="0">
                <a:moveTo>
                  <a:pt x="0" y="0"/>
                </a:moveTo>
                <a:lnTo>
                  <a:pt x="409575" y="0"/>
                </a:lnTo>
                <a:lnTo>
                  <a:pt x="409575" y="474027"/>
                </a:lnTo>
                <a:lnTo>
                  <a:pt x="0" y="474027"/>
                </a:lnTo>
                <a:lnTo>
                  <a:pt x="0" y="0"/>
                </a:lnTo>
                <a:close/>
              </a:path>
            </a:pathLst>
          </a:cu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5259595" y="967441"/>
            <a:ext cx="549000" cy="463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5422512" y="1003277"/>
            <a:ext cx="1977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1164807" y="1673411"/>
            <a:ext cx="1041600" cy="388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9"/>
          <p:cNvSpPr/>
          <p:nvPr/>
        </p:nvSpPr>
        <p:spPr>
          <a:xfrm>
            <a:off x="1046789" y="1636059"/>
            <a:ext cx="990300" cy="537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1281545" y="1689287"/>
            <a:ext cx="912376" cy="294203"/>
          </a:xfrm>
          <a:custGeom>
            <a:avLst/>
            <a:gdLst/>
            <a:ahLst/>
            <a:cxnLst/>
            <a:rect l="l" t="t" r="r" b="b"/>
            <a:pathLst>
              <a:path w="752475" h="333375" extrusionOk="0">
                <a:moveTo>
                  <a:pt x="0" y="333375"/>
                </a:moveTo>
                <a:lnTo>
                  <a:pt x="752474" y="333375"/>
                </a:lnTo>
                <a:lnTo>
                  <a:pt x="752474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9"/>
          <p:cNvSpPr/>
          <p:nvPr/>
        </p:nvSpPr>
        <p:spPr>
          <a:xfrm>
            <a:off x="1149414" y="1643529"/>
            <a:ext cx="887700" cy="4632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1281545" y="1689287"/>
            <a:ext cx="9120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bin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3" name="Google Shape;293;p29"/>
          <p:cNvSpPr/>
          <p:nvPr/>
        </p:nvSpPr>
        <p:spPr>
          <a:xfrm>
            <a:off x="5274989" y="1673411"/>
            <a:ext cx="1041600" cy="388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9"/>
          <p:cNvSpPr/>
          <p:nvPr/>
        </p:nvSpPr>
        <p:spPr>
          <a:xfrm>
            <a:off x="5156970" y="1636059"/>
            <a:ext cx="1159800" cy="5379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9"/>
          <p:cNvSpPr/>
          <p:nvPr/>
        </p:nvSpPr>
        <p:spPr>
          <a:xfrm>
            <a:off x="5391728" y="1689287"/>
            <a:ext cx="912376" cy="294203"/>
          </a:xfrm>
          <a:custGeom>
            <a:avLst/>
            <a:gdLst/>
            <a:ahLst/>
            <a:cxnLst/>
            <a:rect l="l" t="t" r="r" b="b"/>
            <a:pathLst>
              <a:path w="752475" h="333375" extrusionOk="0">
                <a:moveTo>
                  <a:pt x="0" y="333375"/>
                </a:moveTo>
                <a:lnTo>
                  <a:pt x="752474" y="333375"/>
                </a:lnTo>
                <a:lnTo>
                  <a:pt x="752474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9"/>
          <p:cNvSpPr/>
          <p:nvPr/>
        </p:nvSpPr>
        <p:spPr>
          <a:xfrm>
            <a:off x="5259595" y="1643529"/>
            <a:ext cx="1056900" cy="463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9"/>
          <p:cNvSpPr txBox="1"/>
          <p:nvPr/>
        </p:nvSpPr>
        <p:spPr>
          <a:xfrm>
            <a:off x="5391728" y="1689287"/>
            <a:ext cx="9120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home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8" name="Google Shape;298;p29"/>
          <p:cNvSpPr/>
          <p:nvPr/>
        </p:nvSpPr>
        <p:spPr>
          <a:xfrm>
            <a:off x="2909455" y="1673411"/>
            <a:ext cx="1134000" cy="3885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9"/>
          <p:cNvSpPr/>
          <p:nvPr/>
        </p:nvSpPr>
        <p:spPr>
          <a:xfrm>
            <a:off x="2791433" y="1636059"/>
            <a:ext cx="990300" cy="5379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3024909" y="1689287"/>
            <a:ext cx="1004768" cy="294203"/>
          </a:xfrm>
          <a:custGeom>
            <a:avLst/>
            <a:gdLst/>
            <a:ahLst/>
            <a:cxnLst/>
            <a:rect l="l" t="t" r="r" b="b"/>
            <a:pathLst>
              <a:path w="828675" h="333375" extrusionOk="0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9"/>
          <p:cNvSpPr/>
          <p:nvPr/>
        </p:nvSpPr>
        <p:spPr>
          <a:xfrm>
            <a:off x="2888930" y="1643529"/>
            <a:ext cx="892800" cy="4632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9"/>
          <p:cNvSpPr txBox="1"/>
          <p:nvPr/>
        </p:nvSpPr>
        <p:spPr>
          <a:xfrm>
            <a:off x="3024909" y="1689287"/>
            <a:ext cx="10044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usr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2945372" y="2286000"/>
            <a:ext cx="1431600" cy="3885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9"/>
          <p:cNvSpPr/>
          <p:nvPr/>
        </p:nvSpPr>
        <p:spPr>
          <a:xfrm>
            <a:off x="2822221" y="2248648"/>
            <a:ext cx="1498200" cy="5379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9"/>
          <p:cNvSpPr/>
          <p:nvPr/>
        </p:nvSpPr>
        <p:spPr>
          <a:xfrm>
            <a:off x="3059546" y="2302809"/>
            <a:ext cx="1305044" cy="294203"/>
          </a:xfrm>
          <a:custGeom>
            <a:avLst/>
            <a:gdLst/>
            <a:ahLst/>
            <a:cxnLst/>
            <a:rect l="l" t="t" r="r" b="b"/>
            <a:pathLst>
              <a:path w="1076325" h="333375" extrusionOk="0">
                <a:moveTo>
                  <a:pt x="0" y="333375"/>
                </a:moveTo>
                <a:lnTo>
                  <a:pt x="1076325" y="333375"/>
                </a:lnTo>
                <a:lnTo>
                  <a:pt x="107632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9"/>
          <p:cNvSpPr/>
          <p:nvPr/>
        </p:nvSpPr>
        <p:spPr>
          <a:xfrm>
            <a:off x="2924849" y="2256118"/>
            <a:ext cx="1447500" cy="4632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9"/>
          <p:cNvSpPr txBox="1"/>
          <p:nvPr/>
        </p:nvSpPr>
        <p:spPr>
          <a:xfrm>
            <a:off x="3090331" y="2294336"/>
            <a:ext cx="10392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/local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8" name="Google Shape;308;p29"/>
          <p:cNvSpPr/>
          <p:nvPr/>
        </p:nvSpPr>
        <p:spPr>
          <a:xfrm>
            <a:off x="2945372" y="2898588"/>
            <a:ext cx="1134000" cy="3885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2822221" y="2864970"/>
            <a:ext cx="1159800" cy="5340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3059546" y="2916332"/>
            <a:ext cx="1004768" cy="294203"/>
          </a:xfrm>
          <a:custGeom>
            <a:avLst/>
            <a:gdLst/>
            <a:ahLst/>
            <a:cxnLst/>
            <a:rect l="l" t="t" r="r" b="b"/>
            <a:pathLst>
              <a:path w="828675" h="333375" extrusionOk="0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2924848" y="2872441"/>
            <a:ext cx="1056900" cy="4593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3059546" y="2916332"/>
            <a:ext cx="10044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/bin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5274989" y="2286000"/>
            <a:ext cx="2221800" cy="3885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5156970" y="2248648"/>
            <a:ext cx="2334600" cy="5379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9"/>
          <p:cNvSpPr/>
          <p:nvPr/>
        </p:nvSpPr>
        <p:spPr>
          <a:xfrm>
            <a:off x="5391728" y="2302809"/>
            <a:ext cx="2090380" cy="294203"/>
          </a:xfrm>
          <a:custGeom>
            <a:avLst/>
            <a:gdLst/>
            <a:ahLst/>
            <a:cxnLst/>
            <a:rect l="l" t="t" r="r" b="b"/>
            <a:pathLst>
              <a:path w="1724025" h="333375" extrusionOk="0">
                <a:moveTo>
                  <a:pt x="0" y="333375"/>
                </a:moveTo>
                <a:lnTo>
                  <a:pt x="1724025" y="333375"/>
                </a:lnTo>
                <a:lnTo>
                  <a:pt x="172402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9"/>
          <p:cNvSpPr/>
          <p:nvPr/>
        </p:nvSpPr>
        <p:spPr>
          <a:xfrm>
            <a:off x="5259595" y="2256118"/>
            <a:ext cx="2232000" cy="4632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9"/>
          <p:cNvSpPr txBox="1"/>
          <p:nvPr/>
        </p:nvSpPr>
        <p:spPr>
          <a:xfrm>
            <a:off x="5391728" y="2302809"/>
            <a:ext cx="20898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/&lt;username&gt;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8" name="Google Shape;318;p29"/>
          <p:cNvSpPr/>
          <p:nvPr/>
        </p:nvSpPr>
        <p:spPr>
          <a:xfrm>
            <a:off x="5274990" y="2898588"/>
            <a:ext cx="2103900" cy="3885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5156970" y="2864970"/>
            <a:ext cx="2165400" cy="53400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5391728" y="2916332"/>
            <a:ext cx="1974890" cy="294203"/>
          </a:xfrm>
          <a:custGeom>
            <a:avLst/>
            <a:gdLst/>
            <a:ahLst/>
            <a:cxnLst/>
            <a:rect l="l" t="t" r="r" b="b"/>
            <a:pathLst>
              <a:path w="1628775" h="333375" extrusionOk="0">
                <a:moveTo>
                  <a:pt x="0" y="333375"/>
                </a:moveTo>
                <a:lnTo>
                  <a:pt x="1628775" y="333375"/>
                </a:lnTo>
                <a:lnTo>
                  <a:pt x="16287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5259595" y="2872441"/>
            <a:ext cx="2114700" cy="45930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9"/>
          <p:cNvSpPr txBox="1"/>
          <p:nvPr/>
        </p:nvSpPr>
        <p:spPr>
          <a:xfrm>
            <a:off x="5422513" y="2907858"/>
            <a:ext cx="17118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/documents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29"/>
          <p:cNvSpPr/>
          <p:nvPr/>
        </p:nvSpPr>
        <p:spPr>
          <a:xfrm>
            <a:off x="5274989" y="3511176"/>
            <a:ext cx="1134000" cy="38850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9"/>
          <p:cNvSpPr/>
          <p:nvPr/>
        </p:nvSpPr>
        <p:spPr>
          <a:xfrm>
            <a:off x="5156970" y="3477559"/>
            <a:ext cx="1159800" cy="537900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9"/>
          <p:cNvSpPr/>
          <p:nvPr/>
        </p:nvSpPr>
        <p:spPr>
          <a:xfrm>
            <a:off x="5391728" y="3529854"/>
            <a:ext cx="1004768" cy="294203"/>
          </a:xfrm>
          <a:custGeom>
            <a:avLst/>
            <a:gdLst/>
            <a:ahLst/>
            <a:cxnLst/>
            <a:rect l="l" t="t" r="r" b="b"/>
            <a:pathLst>
              <a:path w="828675" h="333375" extrusionOk="0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9"/>
          <p:cNvSpPr/>
          <p:nvPr/>
        </p:nvSpPr>
        <p:spPr>
          <a:xfrm>
            <a:off x="5259595" y="3485029"/>
            <a:ext cx="1056900" cy="463200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9"/>
          <p:cNvSpPr txBox="1"/>
          <p:nvPr/>
        </p:nvSpPr>
        <p:spPr>
          <a:xfrm>
            <a:off x="5391728" y="3529854"/>
            <a:ext cx="10044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/hpc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8" name="Google Shape;328;p29"/>
          <p:cNvSpPr/>
          <p:nvPr/>
        </p:nvSpPr>
        <p:spPr>
          <a:xfrm>
            <a:off x="5274990" y="4127500"/>
            <a:ext cx="2103900" cy="388500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9"/>
          <p:cNvSpPr/>
          <p:nvPr/>
        </p:nvSpPr>
        <p:spPr>
          <a:xfrm>
            <a:off x="5156970" y="4090147"/>
            <a:ext cx="2165400" cy="537900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9"/>
          <p:cNvSpPr/>
          <p:nvPr/>
        </p:nvSpPr>
        <p:spPr>
          <a:xfrm>
            <a:off x="5391728" y="4143376"/>
            <a:ext cx="1974890" cy="294203"/>
          </a:xfrm>
          <a:custGeom>
            <a:avLst/>
            <a:gdLst/>
            <a:ahLst/>
            <a:cxnLst/>
            <a:rect l="l" t="t" r="r" b="b"/>
            <a:pathLst>
              <a:path w="1628775" h="333375" extrusionOk="0">
                <a:moveTo>
                  <a:pt x="0" y="333375"/>
                </a:moveTo>
                <a:lnTo>
                  <a:pt x="1628775" y="333375"/>
                </a:lnTo>
                <a:lnTo>
                  <a:pt x="16287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9"/>
          <p:cNvSpPr/>
          <p:nvPr/>
        </p:nvSpPr>
        <p:spPr>
          <a:xfrm>
            <a:off x="5259595" y="4097618"/>
            <a:ext cx="2114700" cy="463200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9"/>
          <p:cNvSpPr txBox="1"/>
          <p:nvPr/>
        </p:nvSpPr>
        <p:spPr>
          <a:xfrm>
            <a:off x="5422513" y="4134901"/>
            <a:ext cx="17118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/notes.txt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3" name="Google Shape;333;p29"/>
          <p:cNvSpPr txBox="1"/>
          <p:nvPr/>
        </p:nvSpPr>
        <p:spPr>
          <a:xfrm>
            <a:off x="4320429" y="5188291"/>
            <a:ext cx="67527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/home/&lt;username&gt;/documents/</a:t>
            </a:r>
            <a:r>
              <a:rPr lang="en-US" sz="1800" dirty="0" err="1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hpc</a:t>
            </a:r>
            <a:r>
              <a:rPr lang="en-US" sz="180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800" dirty="0" err="1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notes.txt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4" name="Google Shape;334;p29"/>
          <p:cNvSpPr/>
          <p:nvPr/>
        </p:nvSpPr>
        <p:spPr>
          <a:xfrm>
            <a:off x="3574562" y="3388029"/>
            <a:ext cx="147827" cy="425333"/>
          </a:xfrm>
          <a:custGeom>
            <a:avLst/>
            <a:gdLst/>
            <a:ahLst/>
            <a:cxnLst/>
            <a:rect l="l" t="t" r="r" b="b"/>
            <a:pathLst>
              <a:path w="121919" h="481964" extrusionOk="0">
                <a:moveTo>
                  <a:pt x="80476" y="95388"/>
                </a:moveTo>
                <a:lnTo>
                  <a:pt x="39818" y="95388"/>
                </a:lnTo>
                <a:lnTo>
                  <a:pt x="51290" y="481615"/>
                </a:lnTo>
                <a:lnTo>
                  <a:pt x="91912" y="480407"/>
                </a:lnTo>
                <a:lnTo>
                  <a:pt x="80476" y="95388"/>
                </a:lnTo>
                <a:close/>
              </a:path>
              <a:path w="121919" h="481964" extrusionOk="0">
                <a:moveTo>
                  <a:pt x="57313" y="0"/>
                </a:moveTo>
                <a:lnTo>
                  <a:pt x="0" y="123676"/>
                </a:lnTo>
                <a:lnTo>
                  <a:pt x="39818" y="95388"/>
                </a:lnTo>
                <a:lnTo>
                  <a:pt x="80476" y="95388"/>
                </a:lnTo>
                <a:lnTo>
                  <a:pt x="80440" y="94180"/>
                </a:lnTo>
                <a:lnTo>
                  <a:pt x="107953" y="94180"/>
                </a:lnTo>
                <a:lnTo>
                  <a:pt x="100998" y="81244"/>
                </a:lnTo>
                <a:lnTo>
                  <a:pt x="59726" y="81244"/>
                </a:lnTo>
                <a:lnTo>
                  <a:pt x="100997" y="81243"/>
                </a:lnTo>
                <a:lnTo>
                  <a:pt x="57313" y="0"/>
                </a:lnTo>
                <a:close/>
              </a:path>
              <a:path w="121919" h="481964" extrusionOk="0">
                <a:moveTo>
                  <a:pt x="107953" y="94180"/>
                </a:moveTo>
                <a:lnTo>
                  <a:pt x="80440" y="94180"/>
                </a:lnTo>
                <a:lnTo>
                  <a:pt x="121866" y="120055"/>
                </a:lnTo>
                <a:lnTo>
                  <a:pt x="107953" y="94180"/>
                </a:lnTo>
                <a:close/>
              </a:path>
              <a:path w="121919" h="481964" extrusionOk="0">
                <a:moveTo>
                  <a:pt x="100997" y="81243"/>
                </a:moveTo>
                <a:lnTo>
                  <a:pt x="59726" y="81243"/>
                </a:lnTo>
                <a:lnTo>
                  <a:pt x="100998" y="81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9"/>
          <p:cNvSpPr/>
          <p:nvPr/>
        </p:nvSpPr>
        <p:spPr>
          <a:xfrm>
            <a:off x="5818341" y="4563596"/>
            <a:ext cx="147828" cy="425333"/>
          </a:xfrm>
          <a:custGeom>
            <a:avLst/>
            <a:gdLst/>
            <a:ahLst/>
            <a:cxnLst/>
            <a:rect l="l" t="t" r="r" b="b"/>
            <a:pathLst>
              <a:path w="121920" h="481964" extrusionOk="0">
                <a:moveTo>
                  <a:pt x="80543" y="95345"/>
                </a:moveTo>
                <a:lnTo>
                  <a:pt x="39888" y="95345"/>
                </a:lnTo>
                <a:lnTo>
                  <a:pt x="50403" y="481564"/>
                </a:lnTo>
                <a:lnTo>
                  <a:pt x="91029" y="480458"/>
                </a:lnTo>
                <a:lnTo>
                  <a:pt x="80543" y="95345"/>
                </a:lnTo>
                <a:close/>
              </a:path>
              <a:path w="121920" h="481964" extrusionOk="0">
                <a:moveTo>
                  <a:pt x="57618" y="0"/>
                </a:moveTo>
                <a:lnTo>
                  <a:pt x="0" y="123534"/>
                </a:lnTo>
                <a:lnTo>
                  <a:pt x="39888" y="95345"/>
                </a:lnTo>
                <a:lnTo>
                  <a:pt x="80543" y="95345"/>
                </a:lnTo>
                <a:lnTo>
                  <a:pt x="80512" y="94237"/>
                </a:lnTo>
                <a:lnTo>
                  <a:pt x="107990" y="94237"/>
                </a:lnTo>
                <a:lnTo>
                  <a:pt x="57618" y="0"/>
                </a:lnTo>
                <a:close/>
              </a:path>
              <a:path w="121920" h="481964" extrusionOk="0">
                <a:moveTo>
                  <a:pt x="107990" y="94237"/>
                </a:moveTo>
                <a:lnTo>
                  <a:pt x="80512" y="94237"/>
                </a:lnTo>
                <a:lnTo>
                  <a:pt x="121875" y="120215"/>
                </a:lnTo>
                <a:lnTo>
                  <a:pt x="107990" y="9423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9"/>
          <p:cNvSpPr/>
          <p:nvPr/>
        </p:nvSpPr>
        <p:spPr>
          <a:xfrm>
            <a:off x="1650974" y="1371690"/>
            <a:ext cx="6460544" cy="107594"/>
          </a:xfrm>
          <a:custGeom>
            <a:avLst/>
            <a:gdLst/>
            <a:ahLst/>
            <a:cxnLst/>
            <a:rect l="l" t="t" r="r" b="b"/>
            <a:pathLst>
              <a:path w="5328284" h="121919" extrusionOk="0">
                <a:moveTo>
                  <a:pt x="45" y="34822"/>
                </a:moveTo>
                <a:lnTo>
                  <a:pt x="0" y="75462"/>
                </a:lnTo>
                <a:lnTo>
                  <a:pt x="5206126" y="81278"/>
                </a:lnTo>
                <a:lnTo>
                  <a:pt x="5206080" y="121918"/>
                </a:lnTo>
                <a:lnTo>
                  <a:pt x="5328069" y="61095"/>
                </a:lnTo>
                <a:lnTo>
                  <a:pt x="5287271" y="40639"/>
                </a:lnTo>
                <a:lnTo>
                  <a:pt x="5206171" y="40639"/>
                </a:lnTo>
                <a:lnTo>
                  <a:pt x="45" y="34822"/>
                </a:lnTo>
                <a:close/>
              </a:path>
              <a:path w="5328284" h="121919" extrusionOk="0">
                <a:moveTo>
                  <a:pt x="5206217" y="0"/>
                </a:moveTo>
                <a:lnTo>
                  <a:pt x="5206171" y="40639"/>
                </a:lnTo>
                <a:lnTo>
                  <a:pt x="5287271" y="40639"/>
                </a:lnTo>
                <a:lnTo>
                  <a:pt x="520621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9"/>
          <p:cNvSpPr txBox="1"/>
          <p:nvPr/>
        </p:nvSpPr>
        <p:spPr>
          <a:xfrm>
            <a:off x="2094687" y="3789564"/>
            <a:ext cx="23838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0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/usr/local/bin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93675" marR="0" lvl="0" indent="0" algn="l" rtl="0">
              <a:lnSpc>
                <a:spcPct val="100000"/>
              </a:lnSpc>
              <a:spcBef>
                <a:spcPts val="1105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0B62A4"/>
                </a:solidFill>
              </a:rPr>
              <a:t>Absolute path</a:t>
            </a:r>
            <a:endParaRPr sz="2650">
              <a:solidFill>
                <a:schemeClr val="dk1"/>
              </a:solidFill>
            </a:endParaRPr>
          </a:p>
        </p:txBody>
      </p:sp>
      <p:sp>
        <p:nvSpPr>
          <p:cNvPr id="338" name="Google Shape;338;p29"/>
          <p:cNvSpPr txBox="1"/>
          <p:nvPr/>
        </p:nvSpPr>
        <p:spPr>
          <a:xfrm>
            <a:off x="7845338" y="2284909"/>
            <a:ext cx="2598600" cy="9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49847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0B62A4"/>
                </a:solidFill>
              </a:rPr>
              <a:t>Relative path</a:t>
            </a:r>
            <a:endParaRPr sz="2650">
              <a:solidFill>
                <a:schemeClr val="dk1"/>
              </a:solidFill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218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../../usr/local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9" name="Google Shape;339;p29"/>
          <p:cNvSpPr txBox="1">
            <a:spLocks noGrp="1"/>
          </p:cNvSpPr>
          <p:nvPr>
            <p:ph type="title"/>
          </p:nvPr>
        </p:nvSpPr>
        <p:spPr>
          <a:xfrm>
            <a:off x="8008697" y="410659"/>
            <a:ext cx="220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62A4"/>
              </a:buClr>
              <a:buSzPts val="2650"/>
              <a:buFont typeface="Trebuchet MS"/>
              <a:buNone/>
            </a:pPr>
            <a:r>
              <a:rPr lang="en-US" sz="2650" dirty="0">
                <a:solidFill>
                  <a:srgbClr val="0B62A4"/>
                </a:solidFill>
                <a:latin typeface="Trebuchet MS"/>
                <a:ea typeface="Trebuchet MS"/>
                <a:cs typeface="Trebuchet MS"/>
                <a:sym typeface="Trebuchet MS"/>
              </a:rPr>
              <a:t>Multiple Users</a:t>
            </a:r>
            <a:endParaRPr sz="265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29"/>
          <p:cNvSpPr/>
          <p:nvPr/>
        </p:nvSpPr>
        <p:spPr>
          <a:xfrm>
            <a:off x="6944808" y="949699"/>
            <a:ext cx="2222810" cy="1218843"/>
          </a:xfrm>
          <a:custGeom>
            <a:avLst/>
            <a:gdLst/>
            <a:ahLst/>
            <a:cxnLst/>
            <a:rect l="l" t="t" r="r" b="b"/>
            <a:pathLst>
              <a:path w="1833245" h="1381125" extrusionOk="0">
                <a:moveTo>
                  <a:pt x="387183" y="707398"/>
                </a:moveTo>
                <a:lnTo>
                  <a:pt x="341256" y="710996"/>
                </a:lnTo>
                <a:lnTo>
                  <a:pt x="297580" y="720689"/>
                </a:lnTo>
                <a:lnTo>
                  <a:pt x="253956" y="738417"/>
                </a:lnTo>
                <a:lnTo>
                  <a:pt x="213304" y="764330"/>
                </a:lnTo>
                <a:lnTo>
                  <a:pt x="176213" y="799842"/>
                </a:lnTo>
                <a:lnTo>
                  <a:pt x="147723" y="840127"/>
                </a:lnTo>
                <a:lnTo>
                  <a:pt x="125238" y="885659"/>
                </a:lnTo>
                <a:lnTo>
                  <a:pt x="108356" y="934279"/>
                </a:lnTo>
                <a:lnTo>
                  <a:pt x="96183" y="984939"/>
                </a:lnTo>
                <a:lnTo>
                  <a:pt x="87970" y="1036665"/>
                </a:lnTo>
                <a:lnTo>
                  <a:pt x="82964" y="1089545"/>
                </a:lnTo>
                <a:lnTo>
                  <a:pt x="83454" y="1140551"/>
                </a:lnTo>
                <a:lnTo>
                  <a:pt x="0" y="1146390"/>
                </a:lnTo>
                <a:lnTo>
                  <a:pt x="138644" y="1381125"/>
                </a:lnTo>
                <a:lnTo>
                  <a:pt x="240961" y="1134866"/>
                </a:lnTo>
                <a:lnTo>
                  <a:pt x="164683" y="1134866"/>
                </a:lnTo>
                <a:lnTo>
                  <a:pt x="164280" y="1092993"/>
                </a:lnTo>
                <a:lnTo>
                  <a:pt x="168645" y="1046880"/>
                </a:lnTo>
                <a:lnTo>
                  <a:pt x="175958" y="1000832"/>
                </a:lnTo>
                <a:lnTo>
                  <a:pt x="186451" y="957159"/>
                </a:lnTo>
                <a:lnTo>
                  <a:pt x="200360" y="917107"/>
                </a:lnTo>
                <a:lnTo>
                  <a:pt x="217774" y="881844"/>
                </a:lnTo>
                <a:lnTo>
                  <a:pt x="250408" y="839626"/>
                </a:lnTo>
                <a:lnTo>
                  <a:pt x="291263" y="810724"/>
                </a:lnTo>
                <a:lnTo>
                  <a:pt x="353293" y="791583"/>
                </a:lnTo>
                <a:lnTo>
                  <a:pt x="389238" y="788766"/>
                </a:lnTo>
                <a:lnTo>
                  <a:pt x="1446340" y="788766"/>
                </a:lnTo>
                <a:lnTo>
                  <a:pt x="1458099" y="785726"/>
                </a:lnTo>
                <a:lnTo>
                  <a:pt x="1492834" y="775538"/>
                </a:lnTo>
                <a:lnTo>
                  <a:pt x="1510442" y="769669"/>
                </a:lnTo>
                <a:lnTo>
                  <a:pt x="999888" y="769669"/>
                </a:lnTo>
                <a:lnTo>
                  <a:pt x="919589" y="769265"/>
                </a:lnTo>
                <a:lnTo>
                  <a:pt x="844567" y="765255"/>
                </a:lnTo>
                <a:lnTo>
                  <a:pt x="774453" y="758503"/>
                </a:lnTo>
                <a:lnTo>
                  <a:pt x="708869" y="749867"/>
                </a:lnTo>
                <a:lnTo>
                  <a:pt x="647423" y="740201"/>
                </a:lnTo>
                <a:lnTo>
                  <a:pt x="535318" y="721221"/>
                </a:lnTo>
                <a:lnTo>
                  <a:pt x="483765" y="713681"/>
                </a:lnTo>
                <a:lnTo>
                  <a:pt x="434555" y="708710"/>
                </a:lnTo>
                <a:lnTo>
                  <a:pt x="387183" y="707398"/>
                </a:lnTo>
                <a:close/>
              </a:path>
              <a:path w="1833245" h="1381125" extrusionOk="0">
                <a:moveTo>
                  <a:pt x="243245" y="1129369"/>
                </a:moveTo>
                <a:lnTo>
                  <a:pt x="164683" y="1134866"/>
                </a:lnTo>
                <a:lnTo>
                  <a:pt x="240961" y="1134866"/>
                </a:lnTo>
                <a:lnTo>
                  <a:pt x="243245" y="1129369"/>
                </a:lnTo>
                <a:close/>
              </a:path>
              <a:path w="1833245" h="1381125" extrusionOk="0">
                <a:moveTo>
                  <a:pt x="1446340" y="788766"/>
                </a:moveTo>
                <a:lnTo>
                  <a:pt x="389238" y="788766"/>
                </a:lnTo>
                <a:lnTo>
                  <a:pt x="429338" y="789877"/>
                </a:lnTo>
                <a:lnTo>
                  <a:pt x="473795" y="794368"/>
                </a:lnTo>
                <a:lnTo>
                  <a:pt x="522700" y="801521"/>
                </a:lnTo>
                <a:lnTo>
                  <a:pt x="634277" y="820412"/>
                </a:lnTo>
                <a:lnTo>
                  <a:pt x="697245" y="830318"/>
                </a:lnTo>
                <a:lnTo>
                  <a:pt x="765249" y="839273"/>
                </a:lnTo>
                <a:lnTo>
                  <a:pt x="838499" y="846326"/>
                </a:lnTo>
                <a:lnTo>
                  <a:pt x="917213" y="850535"/>
                </a:lnTo>
                <a:lnTo>
                  <a:pt x="1001613" y="850959"/>
                </a:lnTo>
                <a:lnTo>
                  <a:pt x="1091636" y="846686"/>
                </a:lnTo>
                <a:lnTo>
                  <a:pt x="1139353" y="842465"/>
                </a:lnTo>
                <a:lnTo>
                  <a:pt x="1188248" y="836762"/>
                </a:lnTo>
                <a:lnTo>
                  <a:pt x="1241251" y="829384"/>
                </a:lnTo>
                <a:lnTo>
                  <a:pt x="1290794" y="821579"/>
                </a:lnTo>
                <a:lnTo>
                  <a:pt x="1337128" y="813320"/>
                </a:lnTo>
                <a:lnTo>
                  <a:pt x="1380373" y="804600"/>
                </a:lnTo>
                <a:lnTo>
                  <a:pt x="1420655" y="795407"/>
                </a:lnTo>
                <a:lnTo>
                  <a:pt x="1446340" y="788766"/>
                </a:lnTo>
                <a:close/>
              </a:path>
              <a:path w="1833245" h="1381125" extrusionOk="0">
                <a:moveTo>
                  <a:pt x="1752290" y="244140"/>
                </a:moveTo>
                <a:lnTo>
                  <a:pt x="1670988" y="244140"/>
                </a:lnTo>
                <a:lnTo>
                  <a:pt x="1671646" y="272629"/>
                </a:lnTo>
                <a:lnTo>
                  <a:pt x="1673847" y="313065"/>
                </a:lnTo>
                <a:lnTo>
                  <a:pt x="1676519" y="355612"/>
                </a:lnTo>
                <a:lnTo>
                  <a:pt x="1679282" y="396091"/>
                </a:lnTo>
                <a:lnTo>
                  <a:pt x="1681372" y="433939"/>
                </a:lnTo>
                <a:lnTo>
                  <a:pt x="1680331" y="500959"/>
                </a:lnTo>
                <a:lnTo>
                  <a:pt x="1668266" y="556153"/>
                </a:lnTo>
                <a:lnTo>
                  <a:pt x="1649393" y="591742"/>
                </a:lnTo>
                <a:lnTo>
                  <a:pt x="1617958" y="625081"/>
                </a:lnTo>
                <a:lnTo>
                  <a:pt x="1568828" y="657473"/>
                </a:lnTo>
                <a:lnTo>
                  <a:pt x="1524060" y="678232"/>
                </a:lnTo>
                <a:lnTo>
                  <a:pt x="1468540" y="697960"/>
                </a:lnTo>
                <a:lnTo>
                  <a:pt x="1401433" y="716423"/>
                </a:lnTo>
                <a:lnTo>
                  <a:pt x="1363295" y="725128"/>
                </a:lnTo>
                <a:lnTo>
                  <a:pt x="1321960" y="733463"/>
                </a:lnTo>
                <a:lnTo>
                  <a:pt x="1277339" y="741415"/>
                </a:lnTo>
                <a:lnTo>
                  <a:pt x="1229321" y="748981"/>
                </a:lnTo>
                <a:lnTo>
                  <a:pt x="1177935" y="756135"/>
                </a:lnTo>
                <a:lnTo>
                  <a:pt x="1131065" y="761601"/>
                </a:lnTo>
                <a:lnTo>
                  <a:pt x="1086125" y="765576"/>
                </a:lnTo>
                <a:lnTo>
                  <a:pt x="999888" y="769669"/>
                </a:lnTo>
                <a:lnTo>
                  <a:pt x="1510442" y="769669"/>
                </a:lnTo>
                <a:lnTo>
                  <a:pt x="1554674" y="753549"/>
                </a:lnTo>
                <a:lnTo>
                  <a:pt x="1607144" y="729195"/>
                </a:lnTo>
                <a:lnTo>
                  <a:pt x="1651092" y="702158"/>
                </a:lnTo>
                <a:lnTo>
                  <a:pt x="1687118" y="672148"/>
                </a:lnTo>
                <a:lnTo>
                  <a:pt x="1715524" y="639137"/>
                </a:lnTo>
                <a:lnTo>
                  <a:pt x="1744436" y="585274"/>
                </a:lnTo>
                <a:lnTo>
                  <a:pt x="1755465" y="547540"/>
                </a:lnTo>
                <a:lnTo>
                  <a:pt x="1761300" y="509150"/>
                </a:lnTo>
                <a:lnTo>
                  <a:pt x="1763274" y="470325"/>
                </a:lnTo>
                <a:lnTo>
                  <a:pt x="1762615" y="431017"/>
                </a:lnTo>
                <a:lnTo>
                  <a:pt x="1760409" y="391082"/>
                </a:lnTo>
                <a:lnTo>
                  <a:pt x="1757626" y="350304"/>
                </a:lnTo>
                <a:lnTo>
                  <a:pt x="1754988" y="308319"/>
                </a:lnTo>
                <a:lnTo>
                  <a:pt x="1752875" y="269482"/>
                </a:lnTo>
                <a:lnTo>
                  <a:pt x="1752290" y="244140"/>
                </a:lnTo>
                <a:close/>
              </a:path>
              <a:path w="1833245" h="1381125" extrusionOk="0">
                <a:moveTo>
                  <a:pt x="1709129" y="0"/>
                </a:moveTo>
                <a:lnTo>
                  <a:pt x="1589090" y="244770"/>
                </a:lnTo>
                <a:lnTo>
                  <a:pt x="1752290" y="244140"/>
                </a:lnTo>
                <a:lnTo>
                  <a:pt x="1752276" y="243514"/>
                </a:lnTo>
                <a:lnTo>
                  <a:pt x="1832923" y="242893"/>
                </a:lnTo>
                <a:lnTo>
                  <a:pt x="17091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9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53443B-08C6-50A2-8C5C-D8640EA2192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5DA6C2-4B29-98BF-874F-EE2242FCDF9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SC Spinup 1 -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F62D6-87FD-B478-A104-3856ABC7EA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6" y="398236"/>
            <a:ext cx="11784018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Your personal directories on CURC</a:t>
            </a:r>
            <a:endParaRPr dirty="0"/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254" name="Google Shape;254;p2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B27BAE-03FC-3448-D9C0-7AF576A98A6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E24DC2AC-85FE-50A9-D87D-7B17FD58A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6422"/>
            <a:ext cx="12192000" cy="372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1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5" y="398236"/>
            <a:ext cx="967742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Environment variables</a:t>
            </a:r>
            <a:endParaRPr dirty="0"/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253" name="Google Shape;253;p28"/>
          <p:cNvSpPr txBox="1"/>
          <p:nvPr/>
        </p:nvSpPr>
        <p:spPr>
          <a:xfrm>
            <a:off x="651851" y="1300730"/>
            <a:ext cx="11227632" cy="5557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Environment variables store important information needed by Linux users and programs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508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Type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env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to see your currently set up environment variables 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Useful environment variables:</a:t>
            </a: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5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PATH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		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directories to search for commands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HOME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 		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home directory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PWD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	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current working directory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		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username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LD_LIBRARY_PATH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directories to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search for dynamically-loaded libraries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lvl="1" indent="-243203">
              <a:spcBef>
                <a:spcPts val="615"/>
              </a:spcBef>
              <a:buClr>
                <a:srgbClr val="A9A57C"/>
              </a:buClr>
              <a:buSzPts val="2550"/>
              <a:buFont typeface="Arial"/>
              <a:buChar char="•"/>
            </a:pPr>
            <a:endParaRPr lang="en-US" sz="24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B27BAE-03FC-3448-D9C0-7AF576A98A6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26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457950" y="644350"/>
            <a:ext cx="114711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sz="4350" dirty="0"/>
              <a:t>File and Directory related commands</a:t>
            </a:r>
            <a:endParaRPr sz="4350" dirty="0"/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91" name="Google Shape;391;p33"/>
          <p:cNvSpPr txBox="1"/>
          <p:nvPr/>
        </p:nvSpPr>
        <p:spPr>
          <a:xfrm>
            <a:off x="886953" y="1698887"/>
            <a:ext cx="10585500" cy="4142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4699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pwd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prints full path to current directory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cd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changes directory; can use full or relative path as target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mkdir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creates a subdirectory in the current directory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rmdir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removes an empty directory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245109" lvl="0" indent="-457200" algn="l" rtl="0">
              <a:lnSpc>
                <a:spcPct val="100000"/>
              </a:lnSpc>
              <a:spcBef>
                <a:spcPts val="46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rm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removes a file (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rm -r 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removes a directory and all of its  contents)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cp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copies a file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mv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moves (or renames) a file or directory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651510" lvl="0" indent="-457200" algn="l" rtl="0">
              <a:lnSpc>
                <a:spcPct val="107391"/>
              </a:lnSpc>
              <a:spcBef>
                <a:spcPts val="103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ls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lists the contents of a directory (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ls -l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  <a:t> 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gives detailed  listing)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392" name="Google Shape;392;p33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21611-6DDB-D4C5-14F3-86BA373656E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"/>
          <p:cNvSpPr txBox="1">
            <a:spLocks noGrp="1"/>
          </p:cNvSpPr>
          <p:nvPr>
            <p:ph type="title"/>
          </p:nvPr>
        </p:nvSpPr>
        <p:spPr>
          <a:xfrm>
            <a:off x="457946" y="641472"/>
            <a:ext cx="76953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File-viewing commands</a:t>
            </a:r>
            <a:endParaRPr dirty="0"/>
          </a:p>
        </p:txBody>
      </p:sp>
      <p:sp>
        <p:nvSpPr>
          <p:cNvPr id="415" name="Google Shape;415;p3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6"/>
          <p:cNvSpPr txBox="1"/>
          <p:nvPr/>
        </p:nvSpPr>
        <p:spPr>
          <a:xfrm>
            <a:off x="628650" y="1352969"/>
            <a:ext cx="10149900" cy="454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less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displays a file one screen at a time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cat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prints entire file to the screen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head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prints the first few lines of a file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5080" lvl="0" indent="-342900" algn="l" rtl="0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tail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prints the last few lines of a file (with 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-f 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shows in </a:t>
            </a:r>
            <a:r>
              <a:rPr lang="en-US" sz="2300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realtime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 the end of a file that may be changing)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diff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	– shows differences between two files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1168400" lvl="0" indent="-342900" algn="l" rtl="0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grep 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prints lines containing a string or other regular  expression  </a:t>
            </a:r>
            <a:r>
              <a:rPr lang="en-US" sz="23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3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Source Sans Pro" panose="020B0503030403020204" pitchFamily="34" charset="0"/>
                <a:cs typeface="Source Sans Pro Light" panose="020F0302020204030204" pitchFamily="34" charset="0"/>
                <a:sym typeface="Arial"/>
              </a:rPr>
              <a:t>ps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Source Sans Pro" panose="020B0503030403020204" pitchFamily="34" charset="0"/>
                <a:cs typeface="Source Sans Pro Light" panose="020F0302020204030204" pitchFamily="34" charset="0"/>
                <a:sym typeface="Arial"/>
              </a:rPr>
              <a:t> –</a:t>
            </a:r>
            <a:r>
              <a:rPr lang="en-US" sz="23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Source Sans Pro" panose="020B0503030403020204" pitchFamily="34" charset="0"/>
                <a:cs typeface="Source Sans Pro Light" panose="020F0302020204030204" pitchFamily="34" charset="0"/>
                <a:sym typeface="Arial"/>
              </a:rPr>
              <a:t>df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Source Sans Pro" panose="020B0503030403020204" pitchFamily="34" charset="0"/>
                <a:cs typeface="Source Sans Pro Light" panose="020F0302020204030204" pitchFamily="34" charset="0"/>
                <a:sym typeface="Arial"/>
              </a:rPr>
              <a:t> | grep xx</a:t>
            </a:r>
            <a:r>
              <a:rPr lang="en-US" sz="23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marL="355600" marR="1168400" lvl="0" indent="-342900" algn="l" rtl="0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sort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sorts lines in a file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find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searches for files that meet specified criteria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wc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count words, lines, or characters in a file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05DD10-4AF1-936E-25DE-CE58368538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BEB824-2E97-3D86-793A-6407B2B065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473216" y="646092"/>
            <a:ext cx="11756849" cy="124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 Black"/>
              <a:buNone/>
            </a:pPr>
            <a:r>
              <a:rPr lang="en-US" sz="4000" dirty="0"/>
              <a:t>Supercomputing </a:t>
            </a:r>
            <a:r>
              <a:rPr lang="en-US" sz="4000" dirty="0" err="1"/>
              <a:t>Spinup</a:t>
            </a:r>
            <a:r>
              <a:rPr lang="en-US" sz="4000" dirty="0"/>
              <a:t> Part I: Working with Linux</a:t>
            </a:r>
            <a:endParaRPr sz="4000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 </a:t>
            </a:r>
            <a:r>
              <a:rPr lang="en-US" dirty="0" err="1"/>
              <a:t>Spinup</a:t>
            </a:r>
            <a:r>
              <a:rPr lang="en-US" dirty="0"/>
              <a:t> 1 - Linux</a:t>
            </a:r>
            <a:endParaRPr dirty="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473216" y="2577404"/>
            <a:ext cx="10626000" cy="3239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845" marR="69850"/>
            <a:r>
              <a:rPr lang="en-US" sz="2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Workshop Type: Primer</a:t>
            </a:r>
          </a:p>
          <a:p>
            <a:pPr marL="29845" marR="69850"/>
            <a:r>
              <a:rPr lang="en-US" sz="2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Instructor: Trevor Hall</a:t>
            </a:r>
            <a:endParaRPr lang="en-US"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Contact</a:t>
            </a:r>
            <a:r>
              <a:rPr lang="en-US" sz="2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 </a:t>
            </a:r>
            <a:r>
              <a:rPr lang="en-US" sz="2400" u="sng" dirty="0" err="1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rc-help@colorado.edu</a:t>
            </a:r>
            <a:endParaRPr lang="en-US" sz="2400" u="sng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Website: </a:t>
            </a:r>
            <a:r>
              <a:rPr lang="en-US" sz="2400" u="sng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2400" u="sng" strike="noStrike" cap="none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://www.colorado.edu/rc</a:t>
            </a:r>
            <a:endParaRPr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 lvl="0" indent="0" algn="l" rtl="0">
              <a:spcBef>
                <a:spcPts val="224"/>
              </a:spcBef>
              <a:spcAft>
                <a:spcPts val="0"/>
              </a:spcAft>
              <a:buNone/>
            </a:pPr>
            <a:endParaRPr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Slides and other files available for download and viewing: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700" u="sng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4"/>
              </a:rPr>
              <a:t>https://github.com/ResearchComputing/</a:t>
            </a:r>
            <a:r>
              <a:rPr lang="en-US" sz="2700" u="sng" dirty="0" err="1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Supercomputing_Spinup</a:t>
            </a:r>
            <a:endParaRPr lang="en-US" sz="27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 lvl="0" indent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sz="27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16D864-E3C4-004F-B421-77C52A2CDDD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>
          <a:xfrm>
            <a:off x="878654" y="398200"/>
            <a:ext cx="92370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Exercise 1: Navigation</a:t>
            </a:r>
            <a:endParaRPr/>
          </a:p>
        </p:txBody>
      </p:sp>
      <p:sp>
        <p:nvSpPr>
          <p:cNvPr id="398" name="Google Shape;398;p34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99" name="Google Shape;399;p34"/>
          <p:cNvSpPr txBox="1"/>
          <p:nvPr/>
        </p:nvSpPr>
        <p:spPr>
          <a:xfrm>
            <a:off x="620403" y="2129927"/>
            <a:ext cx="11118600" cy="326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0" anchor="t" anchorCtr="0">
            <a:spAutoFit/>
          </a:bodyPr>
          <a:lstStyle/>
          <a:p>
            <a:pPr marL="498475" marR="0" lvl="0" indent="-479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Change to your </a:t>
            </a: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projects</a:t>
            </a: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 directory </a:t>
            </a:r>
            <a:r>
              <a:rPr lang="en-US" sz="2450" i="1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without </a:t>
            </a: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typing your user name out</a:t>
            </a:r>
            <a:endParaRPr sz="24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Print the path to your current directory</a:t>
            </a:r>
            <a:endParaRPr sz="24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List</a:t>
            </a: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 the contents of this directory </a:t>
            </a:r>
          </a:p>
          <a:p>
            <a:pPr marL="498475" marR="5080" lvl="0" indent="-479425" algn="l" rtl="0">
              <a:lnSpc>
                <a:spcPct val="89900"/>
              </a:lnSpc>
              <a:spcBef>
                <a:spcPts val="57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Change to your home directory and create a new directory (you can pick the name). How can you be sure the new directory is there?</a:t>
            </a:r>
          </a:p>
          <a:p>
            <a:pPr marL="498475" marR="5080" lvl="0" indent="-479425" algn="l" rtl="0">
              <a:lnSpc>
                <a:spcPct val="89900"/>
              </a:lnSpc>
              <a:spcBef>
                <a:spcPts val="57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Move the directory to your project space</a:t>
            </a:r>
            <a:endParaRPr lang="en-US" sz="24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  <a:p>
            <a:pPr marL="498475" marR="5080" lvl="0" indent="-479425" algn="l" rtl="0">
              <a:lnSpc>
                <a:spcPct val="89900"/>
              </a:lnSpc>
              <a:spcBef>
                <a:spcPts val="57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Remove the directory you just created. </a:t>
            </a:r>
            <a:r>
              <a:rPr lang="en-US" sz="2450" i="1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Be careful!</a:t>
            </a:r>
            <a:endParaRPr sz="24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endParaRPr sz="2450" dirty="0">
              <a:solidFill>
                <a:srgbClr val="2F2B20"/>
              </a:solidFill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F0F6A3-BC79-C4F5-8DB6-3A3736B928E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E502B-A152-65B2-D439-8AAAE056BC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Access the example scripts</a:t>
            </a:r>
            <a:endParaRPr dirty="0"/>
          </a:p>
        </p:txBody>
      </p:sp>
      <p:sp>
        <p:nvSpPr>
          <p:cNvPr id="204" name="Google Shape;204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097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How to get there: </a:t>
            </a:r>
            <a:r>
              <a:rPr lang="en-US" sz="2400" dirty="0" err="1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github.com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/</a:t>
            </a:r>
            <a:r>
              <a:rPr lang="en-US" sz="2400" dirty="0" err="1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ResearchComputing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/</a:t>
            </a:r>
            <a:r>
              <a:rPr lang="en-US" sz="2400" dirty="0" err="1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Supercomputing_Spinup</a:t>
            </a:r>
            <a:endParaRPr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Navigate to your workspace and go into the scripts directory for our demos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Git clone the repository: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29"/>
          <p:cNvSpPr/>
          <p:nvPr/>
        </p:nvSpPr>
        <p:spPr>
          <a:xfrm>
            <a:off x="349321" y="3882190"/>
            <a:ext cx="11455686" cy="1102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16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4472C4"/>
                </a:solidFill>
                <a:latin typeface="Source Sans Pro Light" panose="020F0302020204030204" pitchFamily="34" charset="0"/>
                <a:ea typeface="Consolas"/>
                <a:cs typeface="Source Sans Pro Light" panose="020F0302020204030204" pitchFamily="34" charset="0"/>
                <a:sym typeface="Consolas"/>
              </a:rPr>
              <a:t>git clone </a:t>
            </a:r>
            <a:r>
              <a:rPr lang="en-US" sz="2400" dirty="0">
                <a:solidFill>
                  <a:srgbClr val="4472C4"/>
                </a:solidFill>
                <a:uFill>
                  <a:noFill/>
                </a:uFill>
                <a:latin typeface="Source Sans Pro Light" panose="020F0302020204030204" pitchFamily="34" charset="0"/>
                <a:ea typeface="Consolas"/>
                <a:cs typeface="Source Sans Pro Light" panose="020F0302020204030204" pitchFamily="34" charset="0"/>
                <a:sym typeface="Consola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https://github.com/ResearchComputing/Supercomputing_Spinup.git</a:t>
            </a:r>
            <a:endParaRPr sz="2400" dirty="0">
              <a:solidFill>
                <a:srgbClr val="4472C4"/>
              </a:solidFill>
              <a:latin typeface="Source Sans Pro Light" panose="020F0302020204030204" pitchFamily="34" charset="0"/>
              <a:ea typeface="Consolas"/>
              <a:cs typeface="Source Sans Pro Light" panose="020F0302020204030204" pitchFamily="34" charset="0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7"/>
          <p:cNvSpPr txBox="1">
            <a:spLocks noGrp="1"/>
          </p:cNvSpPr>
          <p:nvPr>
            <p:ph type="title"/>
          </p:nvPr>
        </p:nvSpPr>
        <p:spPr>
          <a:xfrm>
            <a:off x="878658" y="398200"/>
            <a:ext cx="81231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Exercise 2: File Viewing</a:t>
            </a:r>
            <a:endParaRPr/>
          </a:p>
        </p:txBody>
      </p:sp>
      <p:sp>
        <p:nvSpPr>
          <p:cNvPr id="423" name="Google Shape;423;p3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424" name="Google Shape;424;p37"/>
          <p:cNvSpPr txBox="1"/>
          <p:nvPr/>
        </p:nvSpPr>
        <p:spPr>
          <a:xfrm>
            <a:off x="620408" y="1850205"/>
            <a:ext cx="11118600" cy="254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0" anchor="t" anchorCtr="0">
            <a:spAutoFit/>
          </a:bodyPr>
          <a:lstStyle/>
          <a:p>
            <a:pPr marL="498475" marR="0" lvl="0" indent="-479425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Change to the “</a:t>
            </a:r>
            <a:r>
              <a:rPr lang="en-US" sz="24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linux_bash_spinup</a:t>
            </a: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/scripts</a:t>
            </a: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” directory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Print out the entire “</a:t>
            </a:r>
            <a:r>
              <a:rPr lang="en-US" sz="24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test.sh</a:t>
            </a: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” file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Print out the last 3 lines of “</a:t>
            </a:r>
            <a:r>
              <a:rPr lang="en-US" sz="24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local_vs_global.sh</a:t>
            </a: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” file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A9A57C"/>
              </a:buClr>
              <a:buSzPts val="2450"/>
              <a:buAutoNum type="arabicPeriod"/>
            </a:pP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Find how many words are in “</a:t>
            </a:r>
            <a:r>
              <a:rPr lang="en-US" sz="24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case_example.sh</a:t>
            </a: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”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endParaRPr sz="245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endParaRPr sz="2450" dirty="0">
              <a:solidFill>
                <a:schemeClr val="dk1"/>
              </a:solidFill>
            </a:endParaRPr>
          </a:p>
        </p:txBody>
      </p:sp>
      <p:sp>
        <p:nvSpPr>
          <p:cNvPr id="425" name="Google Shape;425;p3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8A848-282B-20CD-58B0-ABFBC456E8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18A8A7-5ECB-C43D-FA5B-DC51D3FC3C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8067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Modes (aka permissions)</a:t>
            </a:r>
            <a:endParaRPr/>
          </a:p>
        </p:txBody>
      </p:sp>
      <p:sp>
        <p:nvSpPr>
          <p:cNvPr id="495" name="Google Shape;495;p4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496" name="Google Shape;496;p45"/>
          <p:cNvSpPr txBox="1"/>
          <p:nvPr/>
        </p:nvSpPr>
        <p:spPr>
          <a:xfrm>
            <a:off x="1048595" y="2131385"/>
            <a:ext cx="35892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3 classes of users: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7" name="Google Shape;497;p45"/>
          <p:cNvSpPr txBox="1"/>
          <p:nvPr/>
        </p:nvSpPr>
        <p:spPr>
          <a:xfrm>
            <a:off x="3274178" y="2542225"/>
            <a:ext cx="19836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aka “owner”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8" name="Google Shape;498;p45"/>
          <p:cNvSpPr txBox="1"/>
          <p:nvPr/>
        </p:nvSpPr>
        <p:spPr>
          <a:xfrm>
            <a:off x="1432161" y="2478666"/>
            <a:ext cx="1831200" cy="13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User (u)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Group (g)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Other (o)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9" name="Google Shape;499;p45"/>
          <p:cNvSpPr txBox="1"/>
          <p:nvPr/>
        </p:nvSpPr>
        <p:spPr>
          <a:xfrm>
            <a:off x="1048595" y="4110317"/>
            <a:ext cx="4406400" cy="230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3 types of permissions: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Read (r)</a:t>
            </a:r>
            <a:endParaRPr sz="2300" u="none" strike="noStrike" cap="none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Write (w)</a:t>
            </a:r>
            <a:endParaRPr sz="2300" u="none" strike="noStrike" cap="none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Execute (x)</a:t>
            </a:r>
            <a:endParaRPr sz="2300" u="none" strike="noStrike" cap="none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endParaRPr sz="3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Times New Roman"/>
              <a:sym typeface="Times New Roman"/>
            </a:endParaRPr>
          </a:p>
        </p:txBody>
      </p:sp>
      <p:sp>
        <p:nvSpPr>
          <p:cNvPr id="500" name="Google Shape;500;p45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DD5AC-8D1F-8E83-99CF-206A68FF77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1F3EB-AA7B-19DC-9FBB-E8F1DF4F4E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11" name="Google Shape;496;p45">
            <a:extLst>
              <a:ext uri="{FF2B5EF4-FFF2-40B4-BE49-F238E27FC236}">
                <a16:creationId xmlns:a16="http://schemas.microsoft.com/office/drawing/2014/main" id="{A22632FC-EDCF-1118-8696-B6F749DE08E5}"/>
              </a:ext>
            </a:extLst>
          </p:cNvPr>
          <p:cNvSpPr txBox="1"/>
          <p:nvPr/>
        </p:nvSpPr>
        <p:spPr>
          <a:xfrm>
            <a:off x="1048594" y="1408113"/>
            <a:ext cx="7562005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View file/directory permissions   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ls -l 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E3A9DC7-6551-19CC-B45B-3CDB2A945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007" y="2131385"/>
            <a:ext cx="4926766" cy="26206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6042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Modes (continued)</a:t>
            </a:r>
            <a:endParaRPr dirty="0"/>
          </a:p>
        </p:txBody>
      </p:sp>
      <p:sp>
        <p:nvSpPr>
          <p:cNvPr id="506" name="Google Shape;506;p4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507" name="Google Shape;507;p46"/>
          <p:cNvSpPr txBox="1"/>
          <p:nvPr/>
        </p:nvSpPr>
        <p:spPr>
          <a:xfrm>
            <a:off x="878687" y="1583946"/>
            <a:ext cx="9328200" cy="36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33985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chmod</a:t>
            </a:r>
            <a:r>
              <a:rPr lang="en-US" sz="280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changes modes: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3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add write and execute permission for your group:</a:t>
            </a: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320" marR="0" lvl="0" indent="0" algn="l" rtl="0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None/>
            </a:pPr>
            <a:r>
              <a:rPr lang="en-US" sz="2550" dirty="0" err="1">
                <a:solidFill>
                  <a:schemeClr val="accent5"/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chmod</a:t>
            </a:r>
            <a:r>
              <a:rPr lang="en-US" sz="2550" dirty="0">
                <a:solidFill>
                  <a:schemeClr val="accent5"/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 </a:t>
            </a:r>
            <a:r>
              <a:rPr lang="en-US" sz="2550" dirty="0" err="1">
                <a:solidFill>
                  <a:schemeClr val="accent5"/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g+wx</a:t>
            </a:r>
            <a:r>
              <a:rPr lang="en-US" sz="2550" dirty="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filename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Courier New"/>
              <a:cs typeface="Source Sans Pro Light" panose="020F0302020204030204" pitchFamily="34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530"/>
              </a:spcBef>
              <a:spcAft>
                <a:spcPts val="0"/>
              </a:spcAft>
              <a:buNone/>
            </a:pPr>
            <a:r>
              <a:rPr lang="en-US" sz="255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remove execute permission for others:</a:t>
            </a: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320" marR="0" lvl="0" indent="0" algn="l" rtl="0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None/>
            </a:pPr>
            <a:r>
              <a:rPr lang="en-US" sz="2550" dirty="0" err="1">
                <a:solidFill>
                  <a:schemeClr val="accent5"/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chmod</a:t>
            </a:r>
            <a:r>
              <a:rPr lang="en-US" sz="2550" dirty="0">
                <a:solidFill>
                  <a:schemeClr val="accent5"/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 o-x filename</a:t>
            </a:r>
            <a:endParaRPr sz="2550" dirty="0">
              <a:solidFill>
                <a:schemeClr val="accent5"/>
              </a:solidFill>
              <a:latin typeface="Source Sans Pro Light" panose="020F0302020204030204" pitchFamily="34" charset="0"/>
              <a:ea typeface="Courier New"/>
              <a:cs typeface="Source Sans Pro Light" panose="020F0302020204030204" pitchFamily="34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8" name="Google Shape;508;p46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A7BE93-7AE2-76D9-3A7C-871847D982D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67A5FC-BC2C-ED91-1B87-5B8DF1CEC8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251901" y="188360"/>
            <a:ext cx="9962909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Intro to Shells and Shell Scripts</a:t>
            </a:r>
            <a:endParaRPr dirty="0"/>
          </a:p>
        </p:txBody>
      </p:sp>
      <p:sp>
        <p:nvSpPr>
          <p:cNvPr id="217" name="Google Shape;217;p31"/>
          <p:cNvSpPr txBox="1"/>
          <p:nvPr/>
        </p:nvSpPr>
        <p:spPr>
          <a:xfrm>
            <a:off x="453425" y="981250"/>
            <a:ext cx="11688300" cy="60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75" rIns="0" bIns="0" anchor="t" anchorCtr="0">
            <a:spAutoFit/>
          </a:bodyPr>
          <a:lstStyle/>
          <a:p>
            <a:pPr marL="29975" marR="11990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 </a:t>
            </a:r>
            <a:r>
              <a:rPr lang="en-US" sz="2600" b="1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is the environment in which commands are interpreted in Linux. 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GNU/Linux provides numerous shells; 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most common is the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Bourne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Again shell (bash).</a:t>
            </a: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0" lvl="0" indent="0" algn="l" rtl="0">
              <a:spcBef>
                <a:spcPts val="2301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Other common shells available on Linux systems include:</a:t>
            </a:r>
            <a:endParaRPr lang="en-US"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marR="0" lvl="0" indent="-393700" algn="l" rtl="0">
              <a:spcBef>
                <a:spcPts val="2301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,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tcsh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ksh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,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z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 scripts 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are files containing collections of commands for Linux systems that can be executed as programs. 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 scripts are powerful tools for performing many types of tasks.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Georgia"/>
                <a:sym typeface="Georgia"/>
              </a:rPr>
              <a:t>  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/>
          <p:nvPr/>
        </p:nvSpPr>
        <p:spPr>
          <a:xfrm>
            <a:off x="672775" y="3510125"/>
            <a:ext cx="11005500" cy="24156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/>
          <p:nvPr/>
        </p:nvSpPr>
        <p:spPr>
          <a:xfrm>
            <a:off x="944700" y="683487"/>
            <a:ext cx="10302600" cy="25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900" rIns="0" bIns="0" anchor="t" anchorCtr="0">
            <a:spAutoFit/>
          </a:bodyPr>
          <a:lstStyle/>
          <a:p>
            <a:pPr marL="33423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Can be programmed interactively, directly on the terminal.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683448" marR="151378" lvl="0" indent="-349218" algn="l" rtl="0">
              <a:lnSpc>
                <a:spcPct val="102699"/>
              </a:lnSpc>
              <a:spcBef>
                <a:spcPts val="507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It can also be programmed by script files. The first line of  the file must contain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#!/bin/bash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ea typeface="Helvetica Neue Light" panose="02000403000000020004" pitchFamily="2" charset="0"/>
              <a:cs typeface="Courier New" panose="02070309020205020404" pitchFamily="49" charset="0"/>
            </a:endParaRPr>
          </a:p>
          <a:p>
            <a:pPr marL="683448" marR="28477" lvl="0" indent="-349218" algn="l" rtl="0">
              <a:lnSpc>
                <a:spcPct val="102699"/>
              </a:lnSpc>
              <a:spcBef>
                <a:spcPts val="507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program loader recognizes the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#!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and will interpret the rest of the line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(/bin/bash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) as the interpreter program.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3423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If a line starts with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#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 it is a comment and is not run.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858600" y="3716425"/>
            <a:ext cx="5694600" cy="1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475" rIns="0" bIns="0" anchor="t" anchorCtr="0">
            <a:spAutoFit/>
          </a:bodyPr>
          <a:lstStyle/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1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#!/bin/bash</a:t>
            </a:r>
            <a:br>
              <a:rPr lang="en-US" sz="2600" i="1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600" i="1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 the files in /tmp.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cd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/tmp  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 </a:t>
            </a:r>
            <a:endParaRPr/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2"/>
          <p:cNvSpPr txBox="1"/>
          <p:nvPr/>
        </p:nvSpPr>
        <p:spPr>
          <a:xfrm>
            <a:off x="6639796" y="3716425"/>
            <a:ext cx="4908900" cy="208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450" rIns="0" bIns="0" anchor="t" anchorCtr="0">
            <a:spAutoFit/>
          </a:bodyPr>
          <a:lstStyle/>
          <a:p>
            <a:pPr marL="29975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Shell to run</a:t>
            </a:r>
            <a:endParaRPr sz="2500" dirty="0">
              <a:solidFill>
                <a:schemeClr val="dk2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 dirty="0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Comments</a:t>
            </a:r>
            <a:endParaRPr sz="2500" dirty="0">
              <a:solidFill>
                <a:schemeClr val="dk2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6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Change directories</a:t>
            </a:r>
            <a:endParaRPr sz="2500" dirty="0">
              <a:solidFill>
                <a:schemeClr val="dk2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6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List everything in /</a:t>
            </a:r>
            <a:r>
              <a:rPr lang="en-US" sz="2500" dirty="0" err="1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tmp</a:t>
            </a:r>
            <a:r>
              <a:rPr lang="en-US" sz="2500" dirty="0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sz="1300" dirty="0">
              <a:solidFill>
                <a:schemeClr val="dk2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6900"/>
              </a:lnSpc>
              <a:spcBef>
                <a:spcPts val="319"/>
              </a:spcBef>
              <a:spcAft>
                <a:spcPts val="0"/>
              </a:spcAft>
              <a:buNone/>
            </a:pPr>
            <a:endParaRPr sz="25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>
            <a:spLocks noGrp="1"/>
          </p:cNvSpPr>
          <p:nvPr>
            <p:ph type="title"/>
          </p:nvPr>
        </p:nvSpPr>
        <p:spPr>
          <a:xfrm>
            <a:off x="251901" y="178273"/>
            <a:ext cx="11486678" cy="71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Alternatives for Scripting</a:t>
            </a:r>
            <a:endParaRPr/>
          </a:p>
        </p:txBody>
      </p:sp>
      <p:sp>
        <p:nvSpPr>
          <p:cNvPr id="379" name="Google Shape;379;p55"/>
          <p:cNvSpPr txBox="1"/>
          <p:nvPr/>
        </p:nvSpPr>
        <p:spPr>
          <a:xfrm>
            <a:off x="1259837" y="2109040"/>
            <a:ext cx="2918358" cy="313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0375" rIns="0" bIns="0" anchor="t" anchorCtr="0">
            <a:spAutoFit/>
          </a:bodyPr>
          <a:lstStyle/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csh</a:t>
            </a:r>
            <a:r>
              <a:rPr lang="en-US" sz="2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tcsh</a:t>
            </a:r>
            <a:endParaRPr sz="2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788"/>
              </a:spcBef>
              <a:spcAft>
                <a:spcPts val="0"/>
              </a:spcAft>
              <a:buNone/>
            </a:pPr>
            <a:r>
              <a:rPr lang="en-US" sz="33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ksh</a:t>
            </a:r>
            <a:endParaRPr sz="2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1024"/>
              </a:spcBef>
              <a:spcAft>
                <a:spcPts val="0"/>
              </a:spcAft>
              <a:buNone/>
            </a:pPr>
            <a:r>
              <a:rPr lang="en-US" sz="28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perl</a:t>
            </a: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779"/>
              </a:spcBef>
              <a:spcAft>
                <a:spcPts val="0"/>
              </a:spcAft>
              <a:buNone/>
            </a:pPr>
            <a:r>
              <a:rPr lang="en-US" sz="28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791"/>
              </a:spcBef>
              <a:spcAft>
                <a:spcPts val="0"/>
              </a:spcAft>
              <a:buNone/>
            </a:pPr>
            <a:r>
              <a:rPr lang="en-US" sz="28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ruby</a:t>
            </a: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791"/>
              </a:spcBef>
              <a:spcAft>
                <a:spcPts val="0"/>
              </a:spcAft>
              <a:buNone/>
            </a:pPr>
            <a:r>
              <a:rPr lang="en-US" sz="28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make</a:t>
            </a: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0" name="Google Shape;380;p55"/>
          <p:cNvSpPr txBox="1"/>
          <p:nvPr/>
        </p:nvSpPr>
        <p:spPr>
          <a:xfrm>
            <a:off x="4055896" y="2146914"/>
            <a:ext cx="6972615" cy="305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975" rIns="0" bIns="0" anchor="t" anchorCtr="0">
            <a:spAutoFit/>
          </a:bodyPr>
          <a:lstStyle/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C-shell (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tcsh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: updated version of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)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Korn shell; related to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/bash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just" rtl="0">
              <a:lnSpc>
                <a:spcPct val="125299"/>
              </a:lnSpc>
              <a:spcBef>
                <a:spcPts val="236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exceptional text manipulation and parsing  excellent for scientific and numerical work  general scripting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building executables from source code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"/>
          <p:cNvSpPr txBox="1">
            <a:spLocks noGrp="1"/>
          </p:cNvSpPr>
          <p:nvPr>
            <p:ph type="title"/>
          </p:nvPr>
        </p:nvSpPr>
        <p:spPr>
          <a:xfrm>
            <a:off x="878657" y="59680"/>
            <a:ext cx="8398200" cy="136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Exercise 3: Permissions and Running Bash Scripts </a:t>
            </a:r>
            <a:endParaRPr dirty="0"/>
          </a:p>
        </p:txBody>
      </p:sp>
      <p:sp>
        <p:nvSpPr>
          <p:cNvPr id="514" name="Google Shape;514;p4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515" name="Google Shape;515;p47"/>
          <p:cNvSpPr txBox="1"/>
          <p:nvPr/>
        </p:nvSpPr>
        <p:spPr>
          <a:xfrm>
            <a:off x="574950" y="1775991"/>
            <a:ext cx="11430000" cy="322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5270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Change directory to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~/&lt;repo for this class&gt;</a:t>
            </a:r>
          </a:p>
          <a:p>
            <a:pPr marL="527050" lvl="0" indent="-514350"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Use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less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to view the contents of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hello_world.txt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 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ea typeface="Helvetica Neue Light" panose="02000403000000020004" pitchFamily="2" charset="0"/>
              <a:cs typeface="Courier New" panose="02070309020205020404" pitchFamily="49" charset="0"/>
            </a:endParaRPr>
          </a:p>
          <a:p>
            <a:pPr marL="527050" marR="0" lvl="0" indent="-514350" algn="l" rtl="0">
              <a:spcBef>
                <a:spcPts val="73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Use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cat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to show the contents of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hello.sh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in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bash_spinup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/scripts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ea typeface="Helvetica Neue Light" panose="02000403000000020004" pitchFamily="2" charset="0"/>
              <a:cs typeface="Courier New" panose="02070309020205020404" pitchFamily="49" charset="0"/>
            </a:endParaRPr>
          </a:p>
          <a:p>
            <a:pPr marL="498475" marR="876935" lvl="0" indent="-485775" algn="l" rtl="0">
              <a:lnSpc>
                <a:spcPct val="103499"/>
              </a:lnSpc>
              <a:spcBef>
                <a:spcPts val="50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Try to run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hello.sh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by typing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./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hello.sh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at the command line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98475" marR="0" lvl="0" indent="-485775" algn="l" rtl="0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Add execute permission to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hello.sh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using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chmod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ea typeface="Helvetica Neue Light" panose="02000403000000020004" pitchFamily="2" charset="0"/>
              <a:cs typeface="Courier New" panose="02070309020205020404" pitchFamily="49" charset="0"/>
              <a:sym typeface="Courier New"/>
            </a:endParaRPr>
          </a:p>
          <a:p>
            <a:pPr marL="498475" lvl="0" indent="-485775">
              <a:spcBef>
                <a:spcPts val="740"/>
              </a:spcBef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Try to run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hello.sh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 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2700" marR="5080" lvl="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D4F4AC-82CB-1E47-441F-571433B6865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A6BA-DEFF-C676-F928-AD653C4F7A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35151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File editing</a:t>
            </a: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232" name="Google Shape;232;p33"/>
          <p:cNvSpPr txBox="1"/>
          <p:nvPr/>
        </p:nvSpPr>
        <p:spPr>
          <a:xfrm>
            <a:off x="878687" y="1732152"/>
            <a:ext cx="10141500" cy="306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377825" marR="508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nano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simple and intuitive to get started with; not very feature-rich; keyboard driven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26669" lvl="0" indent="-243840" algn="l" rtl="0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vi/vim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universal; keyboard-driven; powerful but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has a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learning curve 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122554" lvl="0" indent="-24384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emacs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keyboard or GUI versions; helpful extensions for programmers; well-documented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LibreOffice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for WYSIWYG</a:t>
            </a:r>
            <a:endParaRPr sz="25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Use a local editor via an SFTP program to remotely edit files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233" name="Google Shape;233;p33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200"/>
              <a:t>RMACC Cyber Infrastructure Portal</a:t>
            </a:r>
            <a:endParaRPr sz="420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 dirty="0">
                <a:solidFill>
                  <a:schemeClr val="hlin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https://ask.cyberinfrastructure.org/c/rmacc/65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This forum provides opportunity for RMACC members to converse amongst themselves and with the larger, global research computing community.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“go to” general Q&amp;A platform for the global research computing community - researchers, facilitators, research software engineers, CI engineers, sys admins and others.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6431" y="471632"/>
            <a:ext cx="2558021" cy="11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>
            <a:spLocks noGrp="1"/>
          </p:cNvSpPr>
          <p:nvPr>
            <p:ph type="title"/>
          </p:nvPr>
        </p:nvSpPr>
        <p:spPr>
          <a:xfrm>
            <a:off x="837899" y="574250"/>
            <a:ext cx="7884995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File Editing with Nano</a:t>
            </a:r>
            <a:endParaRPr dirty="0"/>
          </a:p>
        </p:txBody>
      </p:sp>
      <p:sp>
        <p:nvSpPr>
          <p:cNvPr id="239" name="Google Shape;239;p34"/>
          <p:cNvSpPr txBox="1"/>
          <p:nvPr/>
        </p:nvSpPr>
        <p:spPr>
          <a:xfrm>
            <a:off x="1004900" y="1661425"/>
            <a:ext cx="10480800" cy="281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test.sh</a:t>
            </a:r>
            <a:r>
              <a:rPr lang="en-US" sz="2900" b="1" dirty="0"/>
              <a:t> </a:t>
            </a:r>
            <a:endParaRPr sz="29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type</a:t>
            </a:r>
            <a:r>
              <a:rPr lang="en-US" sz="2200" dirty="0"/>
              <a:t>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nano </a:t>
            </a:r>
            <a:r>
              <a:rPr lang="en-US" sz="24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&lt;filename&gt;</a:t>
            </a:r>
            <a:r>
              <a:rPr lang="en-US" sz="2400" dirty="0"/>
              <a:t> 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at the prompt.</a:t>
            </a:r>
            <a:endParaRPr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You can edit text as you would in, e.g. MS Word.</a:t>
            </a:r>
            <a:endParaRPr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When you are finished, type ctrl-o to write, ctrl-x to exit. See commands at the bottom of the screen.</a:t>
            </a:r>
            <a:endParaRPr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How can we run the script?</a:t>
            </a:r>
            <a:endParaRPr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"/>
          <p:cNvSpPr txBox="1">
            <a:spLocks noGrp="1"/>
          </p:cNvSpPr>
          <p:nvPr>
            <p:ph type="title"/>
          </p:nvPr>
        </p:nvSpPr>
        <p:spPr>
          <a:xfrm>
            <a:off x="878656" y="398234"/>
            <a:ext cx="10599469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Exercise 4: File Editing with Nano</a:t>
            </a:r>
            <a:endParaRPr dirty="0"/>
          </a:p>
        </p:txBody>
      </p:sp>
      <p:sp>
        <p:nvSpPr>
          <p:cNvPr id="514" name="Google Shape;514;p4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515" name="Google Shape;515;p47"/>
          <p:cNvSpPr txBox="1"/>
          <p:nvPr/>
        </p:nvSpPr>
        <p:spPr>
          <a:xfrm>
            <a:off x="574950" y="1507415"/>
            <a:ext cx="11430000" cy="1753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527050" indent="-514350"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Edit the contents of 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hello_world.txt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contents with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nano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  <a:t>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(you can edit it to say anything!)</a:t>
            </a: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527050" lvl="0" indent="-514350">
              <a:spcBef>
                <a:spcPts val="735"/>
              </a:spcBef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Run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program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550" dirty="0">
                <a:solidFill>
                  <a:srgbClr val="2F2B20"/>
                </a:solidFill>
                <a:latin typeface="Courier New"/>
                <a:ea typeface="Helvetica Neue Light" panose="02000403000000020004" pitchFamily="2" charset="0"/>
                <a:cs typeface="Courier New"/>
                <a:sym typeface="Courier New"/>
              </a:rPr>
              <a:t>“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hello.sh</a:t>
            </a:r>
            <a:r>
              <a:rPr lang="en-US" sz="255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”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by typing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ea typeface="Arial"/>
                <a:cs typeface="Courier New"/>
                <a:sym typeface="Courier New"/>
              </a:rPr>
              <a:t>bash</a:t>
            </a:r>
            <a:r>
              <a:rPr lang="en-US" sz="2550" dirty="0">
                <a:solidFill>
                  <a:srgbClr val="2F2B20"/>
                </a:solidFill>
                <a:latin typeface="Courier New"/>
                <a:ea typeface="Arial"/>
                <a:cs typeface="Courier New"/>
                <a:sym typeface="Courier New"/>
              </a:rPr>
              <a:t> 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Courier New"/>
                <a:ea typeface="Arial"/>
                <a:cs typeface="Courier New"/>
                <a:sym typeface="Courier New"/>
              </a:rPr>
              <a:t>hello.sh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or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./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hello.sh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at the command line</a:t>
            </a:r>
            <a:r>
              <a:rPr lang="en-US" sz="25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lang="en-US"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516" name="Google Shape;516;p4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D4F4AC-82CB-1E47-441F-571433B6865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A6BA-DEFF-C676-F928-AD653C4F7A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36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>
            <a:spLocks noGrp="1"/>
          </p:cNvSpPr>
          <p:nvPr>
            <p:ph type="title"/>
          </p:nvPr>
        </p:nvSpPr>
        <p:spPr>
          <a:xfrm>
            <a:off x="690400" y="164792"/>
            <a:ext cx="12056405" cy="139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Bash Scripting Basics: </a:t>
            </a:r>
            <a:br>
              <a:rPr lang="en-US" dirty="0"/>
            </a:br>
            <a:r>
              <a:rPr lang="en-US" dirty="0"/>
              <a:t>Local vs. Global Variables</a:t>
            </a:r>
            <a:endParaRPr dirty="0"/>
          </a:p>
        </p:txBody>
      </p:sp>
      <p:sp>
        <p:nvSpPr>
          <p:cNvPr id="246" name="Google Shape;246;p35"/>
          <p:cNvSpPr txBox="1"/>
          <p:nvPr/>
        </p:nvSpPr>
        <p:spPr>
          <a:xfrm>
            <a:off x="435575" y="1866478"/>
            <a:ext cx="9926700" cy="4010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0375" rIns="0" bIns="0" anchor="t" anchorCtr="0">
            <a:spAutoFit/>
          </a:bodyPr>
          <a:lstStyle/>
          <a:p>
            <a:pPr marL="683448" marR="11990" lvl="0" indent="-349218" algn="l" rtl="0">
              <a:lnSpc>
                <a:spcPct val="102699"/>
              </a:lnSpc>
              <a:spcBef>
                <a:spcPts val="708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 variable can contain a number, a character, a string of  characters.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34230">
              <a:spcBef>
                <a:spcPts val="779"/>
              </a:spcBef>
            </a:pPr>
            <a:r>
              <a:rPr lang="en-US" sz="2400" baseline="30000" dirty="0">
                <a:solidFill>
                  <a:srgbClr val="675E4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Environment variables are global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-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carry forward to subsequent commands or  shells</a:t>
            </a:r>
            <a:endParaRPr lang="en-US"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34230">
              <a:spcBef>
                <a:spcPts val="779"/>
              </a:spcBef>
            </a:pPr>
            <a:r>
              <a:rPr lang="en-US" sz="2400" baseline="30000" dirty="0">
                <a:solidFill>
                  <a:srgbClr val="675E4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Shell variables are local-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only effective in the current shell itself</a:t>
            </a:r>
          </a:p>
          <a:p>
            <a:pPr marL="334230">
              <a:spcBef>
                <a:spcPts val="779"/>
              </a:spcBef>
            </a:pPr>
            <a:r>
              <a:rPr lang="en-US" sz="2400" baseline="30000" dirty="0">
                <a:solidFill>
                  <a:srgbClr val="675E47"/>
                </a:solidFill>
              </a:rPr>
              <a:t>▶  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 variable declared as local is one that is visible only within the block of code in which it appears. It has local "scope". In a function, a local variable has meaning only within that function block.</a:t>
            </a:r>
            <a:endParaRPr lang="en-US"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34230" marR="0" lvl="0" indent="0" algn="l" rtl="0">
              <a:spcBef>
                <a:spcPts val="779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838200" y="670572"/>
            <a:ext cx="10515600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Exercise 5: Local Variables Scope</a:t>
            </a:r>
            <a:endParaRPr dirty="0"/>
          </a:p>
        </p:txBody>
      </p:sp>
      <p:sp>
        <p:nvSpPr>
          <p:cNvPr id="252" name="Google Shape;252;p36"/>
          <p:cNvSpPr txBox="1"/>
          <p:nvPr/>
        </p:nvSpPr>
        <p:spPr>
          <a:xfrm>
            <a:off x="838200" y="2089456"/>
            <a:ext cx="10747200" cy="2923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Consolas"/>
                <a:cs typeface="Courier New" panose="02070309020205020404" pitchFamily="49" charset="0"/>
                <a:sym typeface="Consolas"/>
              </a:rPr>
              <a:t>variables_scope.sh</a:t>
            </a:r>
            <a:endParaRPr sz="29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1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FB97D"/>
              </a:buClr>
              <a:buFont typeface="+mj-lt"/>
              <a:buAutoNum type="arabicPeriod"/>
            </a:pPr>
            <a:endParaRPr dirty="0"/>
          </a:p>
          <a:p>
            <a:pPr marL="546100" lvl="0" indent="-457200" algn="l" rtl="0">
              <a:spcBef>
                <a:spcPts val="0"/>
              </a:spcBef>
              <a:spcAft>
                <a:spcPts val="0"/>
              </a:spcAft>
              <a:buClr>
                <a:srgbClr val="CFB97D"/>
              </a:buClr>
              <a:buSzPts val="2200"/>
              <a:buFont typeface="+mj-lt"/>
              <a:buAutoNum type="arabicPeriod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Run it (make sure it’s executable)</a:t>
            </a:r>
          </a:p>
          <a:p>
            <a:pPr marL="546100" indent="-457200">
              <a:buClr>
                <a:srgbClr val="CFB97D"/>
              </a:buClr>
              <a:buSzPts val="2200"/>
              <a:buFont typeface="+mj-lt"/>
              <a:buAutoNum type="arabicPeriod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Take a look at the file</a:t>
            </a:r>
          </a:p>
          <a:p>
            <a:pPr marL="546100" lvl="0" indent="-457200" algn="l" rtl="0">
              <a:spcBef>
                <a:spcPts val="0"/>
              </a:spcBef>
              <a:spcAft>
                <a:spcPts val="0"/>
              </a:spcAft>
              <a:buClr>
                <a:srgbClr val="CFB97D"/>
              </a:buClr>
              <a:buSzPts val="2200"/>
              <a:buFont typeface="+mj-lt"/>
              <a:buAutoNum type="arabicPeriod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Why did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var2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change but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var1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stayed the same?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you!</a:t>
            </a:r>
            <a:endParaRPr dirty="0"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600" b="1" u="sng" dirty="0">
                <a:solidFill>
                  <a:schemeClr val="tx1"/>
                </a:solidFill>
              </a:rPr>
              <a:t>Coming up: 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5"/>
              </a:rPr>
              <a:t>Supercomputing Spin Up: Part 2 – Submitting Jobs</a:t>
            </a:r>
            <a:r>
              <a:rPr lang="en-US" sz="1200" b="1" dirty="0">
                <a:solidFill>
                  <a:schemeClr val="tx1"/>
                </a:solidFill>
                <a:hlinkClick r:id="rId5"/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(2/1)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6"/>
              </a:rPr>
              <a:t>Increasing Your Priority with Alpine Allocations </a:t>
            </a:r>
            <a:r>
              <a:rPr lang="en-US" sz="1200" b="1" dirty="0">
                <a:solidFill>
                  <a:schemeClr val="tx1"/>
                </a:solidFill>
              </a:rPr>
              <a:t>(2/5)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dirty="0">
                <a:hlinkClick r:id="rId7"/>
              </a:rPr>
              <a:t>Alpine in Your Browser with Open OnDemand</a:t>
            </a:r>
            <a:r>
              <a:rPr lang="en-US" sz="1200" b="1" dirty="0"/>
              <a:t> (2/6)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dirty="0">
                <a:solidFill>
                  <a:schemeClr val="tx1"/>
                </a:solidFill>
                <a:hlinkClick r:id="rId8"/>
              </a:rPr>
              <a:t>Introduction to the Commercial Cloud </a:t>
            </a:r>
            <a:r>
              <a:rPr lang="en-US" sz="1200" b="1" dirty="0">
                <a:solidFill>
                  <a:schemeClr val="tx1"/>
                </a:solidFill>
              </a:rPr>
              <a:t>(2/7)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9"/>
              </a:rPr>
              <a:t>rc-help@colorado.edu</a:t>
            </a:r>
            <a:endParaRPr lang="en-US" sz="2300" u="sng" dirty="0">
              <a:solidFill>
                <a:schemeClr val="hlink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chemeClr val="tx1"/>
                </a:solidFill>
                <a:hlinkClick r:id="rId10"/>
              </a:rPr>
              <a:t>Consult Hours</a:t>
            </a:r>
            <a:r>
              <a:rPr lang="en-US" sz="2300" b="1" dirty="0">
                <a:solidFill>
                  <a:schemeClr val="tx1"/>
                </a:solidFill>
              </a:rPr>
              <a:t> (Tuesday 12:00-1:00 in-person, Thursday 1:00-2:00 virtually)</a:t>
            </a:r>
            <a:endParaRPr dirty="0"/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528631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Working with Linux Outline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624616" y="1088134"/>
            <a:ext cx="9782700" cy="4926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Intro to Research Computing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Opening a Terminal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Why use Linux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Basic Linux commands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File editing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Linux filesystems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Environment variables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Modes (aka Permissions)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Intro to the shell and shell scripts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File editing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Bash scripting basics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3A9380-2205-3DD8-A3D4-E8820F210F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What is Research Computing?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3A9380-2205-3DD8-A3D4-E8820F210F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  <a:endParaRPr lang="en-US"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878684" y="1400570"/>
            <a:ext cx="10429395" cy="44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Provide services for researchers that include: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- Large scale computing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	- Data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storage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	- High speed data transfer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- Data management support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	- Consulting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- Training</a:t>
            </a:r>
          </a:p>
          <a:p>
            <a:pPr marL="591185" lvl="8" indent="-457200"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Our compute clusters include Alpine and Blanca ”condo” cluster</a:t>
            </a:r>
          </a:p>
          <a:p>
            <a:pPr marL="591185" lvl="8" indent="-457200"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Archive and active storage provided by </a:t>
            </a:r>
            <a:r>
              <a:rPr lang="en-US" sz="2550" dirty="0" err="1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PetaLibrary</a:t>
            </a: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8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5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2613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5106222" y="1525313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Alpine is the 3rd-generation HPC cluster at CURC, following: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Janus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RMACC Summit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Alpine is a heterogeneous cluster with hardware currently provided by CU Boulder, CSU, and Anschutz Medical Campus</a:t>
            </a:r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Access is available to CU Boulder, CSU, AMC, and RMACC users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Opening a Terminal 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3A9380-2205-3DD8-A3D4-E8820F210F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  <a:endParaRPr lang="en-US"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878684" y="1400570"/>
            <a:ext cx="10429395" cy="4172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 Mac: Go to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Applications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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Utilities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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Terminal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 Windows: Download a terminal emulator (or use </a:t>
            </a:r>
            <a:r>
              <a:rPr lang="en-US" sz="2800" dirty="0" err="1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Powershell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)</a:t>
            </a: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PuTTY: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3"/>
              </a:rPr>
              <a:t>https://www.putty.org</a:t>
            </a: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Git BASH: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4"/>
              </a:rPr>
              <a:t>https:gitforwindows.org</a:t>
            </a: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Open OnDemand: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5"/>
              </a:rPr>
              <a:t>https://ondemand.rc.colorado.edu/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RMACC: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6"/>
              </a:rPr>
              <a:t>https://ondemand-rmacc.rc.colorado.edu/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8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5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4348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Logging into CURC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3A9380-2205-3DD8-A3D4-E8820F210F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  <a:endParaRPr lang="en-US"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744209" y="1498339"/>
            <a:ext cx="10429395" cy="544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ssh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&lt;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identikey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&gt;@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login.rc.colorado.edu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 Enter your </a:t>
            </a:r>
            <a:r>
              <a:rPr lang="en-US" sz="2800" dirty="0" err="1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identikey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password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8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Authenticate by accepting the Duo push to your smartphone</a:t>
            </a:r>
          </a:p>
          <a:p>
            <a:pPr marL="133985" lvl="2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Can also authenticate by text message, phone call, or token</a:t>
            </a:r>
          </a:p>
          <a:p>
            <a:pPr marL="133985" lvl="1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591185" lvl="1" indent="-457200"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More info here: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https://curc.readthedocs.io/en/latest/access/logging-in.html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8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5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1700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871578" y="398203"/>
            <a:ext cx="103941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What happens when you log in?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180" name="Google Shape;180;p21"/>
          <p:cNvSpPr txBox="1"/>
          <p:nvPr/>
        </p:nvSpPr>
        <p:spPr>
          <a:xfrm>
            <a:off x="1026212" y="1640286"/>
            <a:ext cx="9787500" cy="29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6825" rIns="0" bIns="0" anchor="t" anchorCtr="0">
            <a:spAutoFit/>
          </a:bodyPr>
          <a:lstStyle/>
          <a:p>
            <a:pPr marL="255903" marR="0" lvl="0" indent="-1860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Login is authenticated (password or key)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Assigned to a </a:t>
            </a:r>
            <a:r>
              <a:rPr lang="en-US" sz="2500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tty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 starts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Environment is set up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“Message of the Day” prints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Prompt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E7A314-01C0-48C4-8241-85F5E19C1BC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8482CD-4EDA-499F-B4D5-123993B6A2DD}">
  <ds:schemaRefs>
    <ds:schemaRef ds:uri="http://schemas.microsoft.com/office/2006/metadata/properties"/>
    <ds:schemaRef ds:uri="http://schemas.microsoft.com/office/infopath/2007/PartnerControls"/>
    <ds:schemaRef ds:uri="92c16b9d-8c83-445e-a4f4-1fe3d2f43f13"/>
    <ds:schemaRef ds:uri="7e49f7d3-8802-46ca-9604-495ce27f67f4"/>
  </ds:schemaRefs>
</ds:datastoreItem>
</file>

<file path=customXml/itemProps3.xml><?xml version="1.0" encoding="utf-8"?>
<ds:datastoreItem xmlns:ds="http://schemas.openxmlformats.org/officeDocument/2006/customXml" ds:itemID="{E58E6ED7-70FB-4535-88C7-C9FFFA89B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49f7d3-8802-46ca-9604-495ce27f67f4"/>
    <ds:schemaRef ds:uri="a1519f9a-9d6a-41c1-afc9-552e4069f82f"/>
    <ds:schemaRef ds:uri="92c16b9d-8c83-445e-a4f4-1fe3d2f43f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3969</TotalTime>
  <Words>2767</Words>
  <Application>Microsoft Office PowerPoint</Application>
  <PresentationFormat>Widescreen</PresentationFormat>
  <Paragraphs>411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9" baseType="lpstr">
      <vt:lpstr>Helvetica Neue Light</vt:lpstr>
      <vt:lpstr>Arial</vt:lpstr>
      <vt:lpstr>Courier New</vt:lpstr>
      <vt:lpstr>Helvetica Neue Light</vt:lpstr>
      <vt:lpstr>Source Sans Pro Light</vt:lpstr>
      <vt:lpstr>Georgia</vt:lpstr>
      <vt:lpstr>Times New Roman</vt:lpstr>
      <vt:lpstr>Trebuchet MS</vt:lpstr>
      <vt:lpstr>Arial Black</vt:lpstr>
      <vt:lpstr>IBM Plex Sans</vt:lpstr>
      <vt:lpstr>Consolas</vt:lpstr>
      <vt:lpstr>Lucida Sans</vt:lpstr>
      <vt:lpstr>Calibri</vt:lpstr>
      <vt:lpstr>Roboto</vt:lpstr>
      <vt:lpstr>Office Theme</vt:lpstr>
      <vt:lpstr>Research Computing Supercomputing  Spin Up</vt:lpstr>
      <vt:lpstr>Supercomputing Spinup Part I: Working with Linux</vt:lpstr>
      <vt:lpstr>RMACC Cyber Infrastructure Portal</vt:lpstr>
      <vt:lpstr>Working with Linux Outline</vt:lpstr>
      <vt:lpstr>What is Research Computing?</vt:lpstr>
      <vt:lpstr>HPC Cluster: Alpine </vt:lpstr>
      <vt:lpstr>Opening a Terminal </vt:lpstr>
      <vt:lpstr>Logging into CURC</vt:lpstr>
      <vt:lpstr>What happens when you log in?</vt:lpstr>
      <vt:lpstr>What is Linux?</vt:lpstr>
      <vt:lpstr>What is Linux?</vt:lpstr>
      <vt:lpstr>Why Use Linux?</vt:lpstr>
      <vt:lpstr>Anatomy of a Linux command</vt:lpstr>
      <vt:lpstr>The Linux Filesystem</vt:lpstr>
      <vt:lpstr>Multiple Users</vt:lpstr>
      <vt:lpstr>Your personal directories on CURC</vt:lpstr>
      <vt:lpstr>Environment variables</vt:lpstr>
      <vt:lpstr>File and Directory related commands</vt:lpstr>
      <vt:lpstr>File-viewing commands</vt:lpstr>
      <vt:lpstr>Exercise 1: Navigation</vt:lpstr>
      <vt:lpstr>Access the example scripts</vt:lpstr>
      <vt:lpstr>Exercise 2: File Viewing</vt:lpstr>
      <vt:lpstr>Modes (aka permissions)</vt:lpstr>
      <vt:lpstr>Modes (continued)</vt:lpstr>
      <vt:lpstr>Intro to Shells and Shell Scripts</vt:lpstr>
      <vt:lpstr>PowerPoint Presentation</vt:lpstr>
      <vt:lpstr>Alternatives for Scripting</vt:lpstr>
      <vt:lpstr>Exercise 3: Permissions and Running Bash Scripts </vt:lpstr>
      <vt:lpstr>File editing</vt:lpstr>
      <vt:lpstr>File Editing with Nano</vt:lpstr>
      <vt:lpstr>Exercise 4: File Editing with Nano</vt:lpstr>
      <vt:lpstr>Bash Scripting Basics:  Local vs. Global Variables</vt:lpstr>
      <vt:lpstr>Exercise 5: Local Variables Scope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Computing Supercomputing  Spin Up</dc:title>
  <dc:creator>Trevor Alan Hall</dc:creator>
  <cp:lastModifiedBy>Trevor Alan Hall</cp:lastModifiedBy>
  <cp:revision>43</cp:revision>
  <cp:lastPrinted>2022-05-16T01:20:45Z</cp:lastPrinted>
  <dcterms:modified xsi:type="dcterms:W3CDTF">2024-01-30T16:32:48Z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